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310" r:id="rId3"/>
    <p:sldId id="302" r:id="rId4"/>
    <p:sldId id="257" r:id="rId5"/>
    <p:sldId id="263" r:id="rId6"/>
    <p:sldId id="264" r:id="rId7"/>
    <p:sldId id="265" r:id="rId8"/>
    <p:sldId id="266" r:id="rId9"/>
    <p:sldId id="267" r:id="rId10"/>
    <p:sldId id="269" r:id="rId11"/>
    <p:sldId id="271" r:id="rId12"/>
    <p:sldId id="272" r:id="rId13"/>
    <p:sldId id="273" r:id="rId14"/>
    <p:sldId id="276" r:id="rId15"/>
    <p:sldId id="277" r:id="rId16"/>
    <p:sldId id="275" r:id="rId17"/>
    <p:sldId id="283" r:id="rId18"/>
    <p:sldId id="284" r:id="rId19"/>
    <p:sldId id="278" r:id="rId20"/>
    <p:sldId id="279" r:id="rId21"/>
    <p:sldId id="280" r:id="rId22"/>
    <p:sldId id="281" r:id="rId23"/>
    <p:sldId id="282" r:id="rId24"/>
    <p:sldId id="291" r:id="rId25"/>
    <p:sldId id="261" r:id="rId26"/>
    <p:sldId id="285" r:id="rId27"/>
    <p:sldId id="286" r:id="rId28"/>
    <p:sldId id="295" r:id="rId29"/>
    <p:sldId id="287" r:id="rId30"/>
    <p:sldId id="296" r:id="rId31"/>
    <p:sldId id="297" r:id="rId32"/>
    <p:sldId id="289" r:id="rId33"/>
    <p:sldId id="298" r:id="rId34"/>
    <p:sldId id="299" r:id="rId35"/>
    <p:sldId id="300" r:id="rId36"/>
    <p:sldId id="301" r:id="rId37"/>
    <p:sldId id="290" r:id="rId38"/>
    <p:sldId id="288" r:id="rId39"/>
    <p:sldId id="303" r:id="rId40"/>
    <p:sldId id="305" r:id="rId41"/>
    <p:sldId id="307" r:id="rId42"/>
    <p:sldId id="304" r:id="rId43"/>
    <p:sldId id="306" r:id="rId44"/>
    <p:sldId id="308" r:id="rId45"/>
    <p:sldId id="309"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224" autoAdjust="0"/>
    <p:restoredTop sz="94660"/>
  </p:normalViewPr>
  <p:slideViewPr>
    <p:cSldViewPr>
      <p:cViewPr varScale="1">
        <p:scale>
          <a:sx n="71" d="100"/>
          <a:sy n="71" d="100"/>
        </p:scale>
        <p:origin x="-1110"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NZ"/>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ko-K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ko-KR"/>
          </a:p>
        </p:txBody>
      </p:sp>
      <p:sp>
        <p:nvSpPr>
          <p:cNvPr id="6" name="Rectangle 6"/>
          <p:cNvSpPr>
            <a:spLocks noGrp="1" noChangeArrowheads="1"/>
          </p:cNvSpPr>
          <p:nvPr>
            <p:ph type="sldNum" sz="quarter" idx="12"/>
          </p:nvPr>
        </p:nvSpPr>
        <p:spPr>
          <a:ln/>
        </p:spPr>
        <p:txBody>
          <a:bodyPr/>
          <a:lstStyle>
            <a:lvl1pPr>
              <a:defRPr/>
            </a:lvl1pPr>
          </a:lstStyle>
          <a:p>
            <a:pPr>
              <a:defRPr/>
            </a:pPr>
            <a:fld id="{46B86969-3CA4-44A7-BC85-9B2502B57792}" type="slidenum">
              <a:rPr lang="en-US" altLang="ko-KR"/>
              <a:pPr>
                <a:defRPr/>
              </a:pPr>
              <a:t>‹#›</a:t>
            </a:fld>
            <a:endParaRPr lang="en-US" altLang="ko-K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ko-K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ko-KR"/>
          </a:p>
        </p:txBody>
      </p:sp>
      <p:sp>
        <p:nvSpPr>
          <p:cNvPr id="6" name="Rectangle 6"/>
          <p:cNvSpPr>
            <a:spLocks noGrp="1" noChangeArrowheads="1"/>
          </p:cNvSpPr>
          <p:nvPr>
            <p:ph type="sldNum" sz="quarter" idx="12"/>
          </p:nvPr>
        </p:nvSpPr>
        <p:spPr>
          <a:ln/>
        </p:spPr>
        <p:txBody>
          <a:bodyPr/>
          <a:lstStyle>
            <a:lvl1pPr>
              <a:defRPr/>
            </a:lvl1pPr>
          </a:lstStyle>
          <a:p>
            <a:pPr>
              <a:defRPr/>
            </a:pPr>
            <a:fld id="{63E78ECF-07AA-44A4-9BF4-CEEEB24C9E73}" type="slidenum">
              <a:rPr lang="en-US" altLang="ko-KR"/>
              <a:pPr>
                <a:defRPr/>
              </a:pPr>
              <a:t>‹#›</a:t>
            </a:fld>
            <a:endParaRPr lang="en-US" altLang="ko-K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ko-K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ko-KR"/>
          </a:p>
        </p:txBody>
      </p:sp>
      <p:sp>
        <p:nvSpPr>
          <p:cNvPr id="6" name="Rectangle 6"/>
          <p:cNvSpPr>
            <a:spLocks noGrp="1" noChangeArrowheads="1"/>
          </p:cNvSpPr>
          <p:nvPr>
            <p:ph type="sldNum" sz="quarter" idx="12"/>
          </p:nvPr>
        </p:nvSpPr>
        <p:spPr>
          <a:ln/>
        </p:spPr>
        <p:txBody>
          <a:bodyPr/>
          <a:lstStyle>
            <a:lvl1pPr>
              <a:defRPr/>
            </a:lvl1pPr>
          </a:lstStyle>
          <a:p>
            <a:pPr>
              <a:defRPr/>
            </a:pPr>
            <a:fld id="{DC570CCE-A0E4-4993-8DA8-00D54D113132}" type="slidenum">
              <a:rPr lang="en-US" altLang="ko-KR"/>
              <a:pPr>
                <a:defRPr/>
              </a:pPr>
              <a:t>‹#›</a:t>
            </a:fld>
            <a:endParaRPr lang="en-US" altLang="ko-K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ko-K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ko-KR"/>
          </a:p>
        </p:txBody>
      </p:sp>
      <p:sp>
        <p:nvSpPr>
          <p:cNvPr id="7" name="Rectangle 6"/>
          <p:cNvSpPr>
            <a:spLocks noGrp="1" noChangeArrowheads="1"/>
          </p:cNvSpPr>
          <p:nvPr>
            <p:ph type="sldNum" sz="quarter" idx="12"/>
          </p:nvPr>
        </p:nvSpPr>
        <p:spPr>
          <a:ln/>
        </p:spPr>
        <p:txBody>
          <a:bodyPr/>
          <a:lstStyle>
            <a:lvl1pPr>
              <a:defRPr/>
            </a:lvl1pPr>
          </a:lstStyle>
          <a:p>
            <a:pPr>
              <a:defRPr/>
            </a:pPr>
            <a:fld id="{068D5A9E-EE3C-433B-B0C5-76F563D7C81F}" type="slidenum">
              <a:rPr lang="en-US" altLang="ko-KR"/>
              <a:pPr>
                <a:defRPr/>
              </a:pPr>
              <a:t>‹#›</a:t>
            </a:fld>
            <a:endParaRPr lang="en-US" altLang="ko-K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ko-K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ko-KR"/>
          </a:p>
        </p:txBody>
      </p:sp>
      <p:sp>
        <p:nvSpPr>
          <p:cNvPr id="9" name="Rectangle 6"/>
          <p:cNvSpPr>
            <a:spLocks noGrp="1" noChangeArrowheads="1"/>
          </p:cNvSpPr>
          <p:nvPr>
            <p:ph type="sldNum" sz="quarter" idx="12"/>
          </p:nvPr>
        </p:nvSpPr>
        <p:spPr>
          <a:ln/>
        </p:spPr>
        <p:txBody>
          <a:bodyPr/>
          <a:lstStyle>
            <a:lvl1pPr>
              <a:defRPr/>
            </a:lvl1pPr>
          </a:lstStyle>
          <a:p>
            <a:pPr>
              <a:defRPr/>
            </a:pPr>
            <a:fld id="{7F6A41A0-8132-47D3-9E6F-CD4FAFE1DAC5}" type="slidenum">
              <a:rPr lang="en-US" altLang="ko-KR"/>
              <a:pPr>
                <a:defRPr/>
              </a:pPr>
              <a:t>‹#›</a:t>
            </a:fld>
            <a:endParaRPr lang="en-US" altLang="ko-K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ko-K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ko-KR"/>
          </a:p>
        </p:txBody>
      </p:sp>
      <p:sp>
        <p:nvSpPr>
          <p:cNvPr id="5" name="Rectangle 6"/>
          <p:cNvSpPr>
            <a:spLocks noGrp="1" noChangeArrowheads="1"/>
          </p:cNvSpPr>
          <p:nvPr>
            <p:ph type="sldNum" sz="quarter" idx="12"/>
          </p:nvPr>
        </p:nvSpPr>
        <p:spPr>
          <a:ln/>
        </p:spPr>
        <p:txBody>
          <a:bodyPr/>
          <a:lstStyle>
            <a:lvl1pPr>
              <a:defRPr/>
            </a:lvl1pPr>
          </a:lstStyle>
          <a:p>
            <a:pPr>
              <a:defRPr/>
            </a:pPr>
            <a:fld id="{157EDE77-59B4-408E-BA8F-FBC67E5AA3CD}" type="slidenum">
              <a:rPr lang="en-US" altLang="ko-KR"/>
              <a:pPr>
                <a:defRPr/>
              </a:pPr>
              <a:t>‹#›</a:t>
            </a:fld>
            <a:endParaRPr lang="en-US" altLang="ko-K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ko-K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ko-KR"/>
          </a:p>
        </p:txBody>
      </p:sp>
      <p:sp>
        <p:nvSpPr>
          <p:cNvPr id="4" name="Rectangle 6"/>
          <p:cNvSpPr>
            <a:spLocks noGrp="1" noChangeArrowheads="1"/>
          </p:cNvSpPr>
          <p:nvPr>
            <p:ph type="sldNum" sz="quarter" idx="12"/>
          </p:nvPr>
        </p:nvSpPr>
        <p:spPr>
          <a:ln/>
        </p:spPr>
        <p:txBody>
          <a:bodyPr/>
          <a:lstStyle>
            <a:lvl1pPr>
              <a:defRPr/>
            </a:lvl1pPr>
          </a:lstStyle>
          <a:p>
            <a:pPr>
              <a:defRPr/>
            </a:pPr>
            <a:fld id="{F2E169E8-0843-4CFF-BAF7-BCC5092A5C26}" type="slidenum">
              <a:rPr lang="en-US" altLang="ko-KR"/>
              <a:pPr>
                <a:defRPr/>
              </a:pPr>
              <a:t>‹#›</a:t>
            </a:fld>
            <a:endParaRPr lang="en-US" altLang="ko-K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ko-K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ko-KR"/>
          </a:p>
        </p:txBody>
      </p:sp>
      <p:sp>
        <p:nvSpPr>
          <p:cNvPr id="7" name="Rectangle 6"/>
          <p:cNvSpPr>
            <a:spLocks noGrp="1" noChangeArrowheads="1"/>
          </p:cNvSpPr>
          <p:nvPr>
            <p:ph type="sldNum" sz="quarter" idx="12"/>
          </p:nvPr>
        </p:nvSpPr>
        <p:spPr>
          <a:ln/>
        </p:spPr>
        <p:txBody>
          <a:bodyPr/>
          <a:lstStyle>
            <a:lvl1pPr>
              <a:defRPr/>
            </a:lvl1pPr>
          </a:lstStyle>
          <a:p>
            <a:pPr>
              <a:defRPr/>
            </a:pPr>
            <a:fld id="{C8B66B73-3A6F-46B5-A5AA-9533E41CABD4}" type="slidenum">
              <a:rPr lang="en-US" altLang="ko-KR"/>
              <a:pPr>
                <a:defRPr/>
              </a:pPr>
              <a:t>‹#›</a:t>
            </a:fld>
            <a:endParaRPr lang="en-US" altLang="ko-K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NZ"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ko-K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ko-KR"/>
          </a:p>
        </p:txBody>
      </p:sp>
      <p:sp>
        <p:nvSpPr>
          <p:cNvPr id="7" name="Rectangle 6"/>
          <p:cNvSpPr>
            <a:spLocks noGrp="1" noChangeArrowheads="1"/>
          </p:cNvSpPr>
          <p:nvPr>
            <p:ph type="sldNum" sz="quarter" idx="12"/>
          </p:nvPr>
        </p:nvSpPr>
        <p:spPr>
          <a:ln/>
        </p:spPr>
        <p:txBody>
          <a:bodyPr/>
          <a:lstStyle>
            <a:lvl1pPr>
              <a:defRPr/>
            </a:lvl1pPr>
          </a:lstStyle>
          <a:p>
            <a:pPr>
              <a:defRPr/>
            </a:pPr>
            <a:fld id="{5CD80A67-68B6-4038-A36C-267C61B8FFFB}" type="slidenum">
              <a:rPr lang="en-US" altLang="ko-KR"/>
              <a:pPr>
                <a:defRPr/>
              </a:pPr>
              <a:t>‹#›</a:t>
            </a:fld>
            <a:endParaRPr lang="en-US" altLang="ko-K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ko-K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ko-KR"/>
          </a:p>
        </p:txBody>
      </p:sp>
      <p:sp>
        <p:nvSpPr>
          <p:cNvPr id="6" name="Rectangle 6"/>
          <p:cNvSpPr>
            <a:spLocks noGrp="1" noChangeArrowheads="1"/>
          </p:cNvSpPr>
          <p:nvPr>
            <p:ph type="sldNum" sz="quarter" idx="12"/>
          </p:nvPr>
        </p:nvSpPr>
        <p:spPr>
          <a:ln/>
        </p:spPr>
        <p:txBody>
          <a:bodyPr/>
          <a:lstStyle>
            <a:lvl1pPr>
              <a:defRPr/>
            </a:lvl1pPr>
          </a:lstStyle>
          <a:p>
            <a:pPr>
              <a:defRPr/>
            </a:pPr>
            <a:fld id="{43192E35-5E38-47A6-90A1-82623179A029}" type="slidenum">
              <a:rPr lang="en-US" altLang="ko-KR"/>
              <a:pPr>
                <a:defRPr/>
              </a:pPr>
              <a:t>‹#›</a:t>
            </a:fld>
            <a:endParaRPr lang="en-US" altLang="ko-K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ko-K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ko-KR"/>
          </a:p>
        </p:txBody>
      </p:sp>
      <p:sp>
        <p:nvSpPr>
          <p:cNvPr id="6" name="Rectangle 6"/>
          <p:cNvSpPr>
            <a:spLocks noGrp="1" noChangeArrowheads="1"/>
          </p:cNvSpPr>
          <p:nvPr>
            <p:ph type="sldNum" sz="quarter" idx="12"/>
          </p:nvPr>
        </p:nvSpPr>
        <p:spPr>
          <a:ln/>
        </p:spPr>
        <p:txBody>
          <a:bodyPr/>
          <a:lstStyle>
            <a:lvl1pPr>
              <a:defRPr/>
            </a:lvl1pPr>
          </a:lstStyle>
          <a:p>
            <a:pPr>
              <a:defRPr/>
            </a:pPr>
            <a:fld id="{5E56545C-D9BD-4722-BB01-F9DC2C40A91B}" type="slidenum">
              <a:rPr lang="en-US" altLang="ko-KR"/>
              <a:pPr>
                <a:defRPr/>
              </a:pPr>
              <a:t>‹#›</a:t>
            </a:fld>
            <a:endParaRPr lang="en-US" altLang="ko-K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6/28/2012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6/28/2012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6/28/2012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6/28/2012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6/28/2012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tx1"/>
            </a:gs>
            <a:gs pos="50000">
              <a:schemeClr val="tx2">
                <a:lumMod val="50000"/>
              </a:schemeClr>
            </a:gs>
            <a:gs pos="100000">
              <a:schemeClr val="tx1"/>
            </a:gs>
          </a:gsLst>
          <a:lin ang="72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6/28/2012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ko-KR" altLang="en-US" smtClean="0"/>
              <a:t>마스터 제목 스타일 편집</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kumimoji="0" sz="1400">
                <a:latin typeface="굴림" pitchFamily="50" charset="-127"/>
                <a:ea typeface="굴림" pitchFamily="50" charset="-127"/>
              </a:defRPr>
            </a:lvl1pPr>
          </a:lstStyle>
          <a:p>
            <a:pPr>
              <a:defRPr/>
            </a:pPr>
            <a:endParaRPr lang="en-US" altLang="ko-K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kumimoji="0" sz="1400">
                <a:latin typeface="굴림" pitchFamily="50" charset="-127"/>
                <a:ea typeface="굴림" pitchFamily="50" charset="-127"/>
              </a:defRPr>
            </a:lvl1pPr>
          </a:lstStyle>
          <a:p>
            <a:pPr>
              <a:defRPr/>
            </a:pPr>
            <a:endParaRPr lang="en-US" altLang="ko-K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sz="1400">
                <a:latin typeface="굴림" pitchFamily="50" charset="-127"/>
                <a:ea typeface="굴림" pitchFamily="50" charset="-127"/>
              </a:defRPr>
            </a:lvl1pPr>
          </a:lstStyle>
          <a:p>
            <a:pPr>
              <a:defRPr/>
            </a:pPr>
            <a:fld id="{4D3EE5A8-F9D0-44D2-B4F7-F1B00FEE3D7A}" type="slidenum">
              <a:rPr lang="en-US" altLang="ko-KR"/>
              <a:pPr>
                <a:defRPr/>
              </a:pPr>
              <a:t>‹#›</a:t>
            </a:fld>
            <a:endParaRPr lang="en-US" altLang="ko-K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latinLnBrk="1" hangingPunct="0">
        <a:spcBef>
          <a:spcPct val="0"/>
        </a:spcBef>
        <a:spcAft>
          <a:spcPct val="0"/>
        </a:spcAft>
        <a:defRPr kumimoji="1" sz="4400">
          <a:solidFill>
            <a:schemeClr val="tx2"/>
          </a:solidFill>
          <a:latin typeface="+mj-lt"/>
          <a:ea typeface="+mj-ea"/>
          <a:cs typeface="+mj-cs"/>
        </a:defRPr>
      </a:lvl1pPr>
      <a:lvl2pPr algn="ctr" rtl="0" eaLnBrk="0" fontAlgn="base" latinLnBrk="1" hangingPunct="0">
        <a:spcBef>
          <a:spcPct val="0"/>
        </a:spcBef>
        <a:spcAft>
          <a:spcPct val="0"/>
        </a:spcAft>
        <a:defRPr kumimoji="1" sz="4400">
          <a:solidFill>
            <a:schemeClr val="tx2"/>
          </a:solidFill>
          <a:latin typeface="굴림" pitchFamily="50" charset="-127"/>
          <a:ea typeface="굴림" pitchFamily="50" charset="-127"/>
        </a:defRPr>
      </a:lvl2pPr>
      <a:lvl3pPr algn="ctr" rtl="0" eaLnBrk="0" fontAlgn="base" latinLnBrk="1" hangingPunct="0">
        <a:spcBef>
          <a:spcPct val="0"/>
        </a:spcBef>
        <a:spcAft>
          <a:spcPct val="0"/>
        </a:spcAft>
        <a:defRPr kumimoji="1" sz="4400">
          <a:solidFill>
            <a:schemeClr val="tx2"/>
          </a:solidFill>
          <a:latin typeface="굴림" pitchFamily="50" charset="-127"/>
          <a:ea typeface="굴림" pitchFamily="50" charset="-127"/>
        </a:defRPr>
      </a:lvl3pPr>
      <a:lvl4pPr algn="ctr" rtl="0" eaLnBrk="0" fontAlgn="base" latinLnBrk="1" hangingPunct="0">
        <a:spcBef>
          <a:spcPct val="0"/>
        </a:spcBef>
        <a:spcAft>
          <a:spcPct val="0"/>
        </a:spcAft>
        <a:defRPr kumimoji="1" sz="4400">
          <a:solidFill>
            <a:schemeClr val="tx2"/>
          </a:solidFill>
          <a:latin typeface="굴림" pitchFamily="50" charset="-127"/>
          <a:ea typeface="굴림" pitchFamily="50" charset="-127"/>
        </a:defRPr>
      </a:lvl4pPr>
      <a:lvl5pPr algn="ctr" rtl="0" eaLnBrk="0" fontAlgn="base" latinLnBrk="1" hangingPunct="0">
        <a:spcBef>
          <a:spcPct val="0"/>
        </a:spcBef>
        <a:spcAft>
          <a:spcPct val="0"/>
        </a:spcAft>
        <a:defRPr kumimoji="1" sz="4400">
          <a:solidFill>
            <a:schemeClr val="tx2"/>
          </a:solidFill>
          <a:latin typeface="굴림" pitchFamily="50" charset="-127"/>
          <a:ea typeface="굴림" pitchFamily="50" charset="-127"/>
        </a:defRPr>
      </a:lvl5pPr>
      <a:lvl6pPr marL="457200" algn="ctr" rtl="0" fontAlgn="base" latinLnBrk="1">
        <a:spcBef>
          <a:spcPct val="0"/>
        </a:spcBef>
        <a:spcAft>
          <a:spcPct val="0"/>
        </a:spcAft>
        <a:defRPr kumimoji="1" sz="4400">
          <a:solidFill>
            <a:schemeClr val="tx2"/>
          </a:solidFill>
          <a:latin typeface="굴림" pitchFamily="50" charset="-127"/>
          <a:ea typeface="굴림" pitchFamily="50" charset="-127"/>
        </a:defRPr>
      </a:lvl6pPr>
      <a:lvl7pPr marL="914400" algn="ctr" rtl="0" fontAlgn="base" latinLnBrk="1">
        <a:spcBef>
          <a:spcPct val="0"/>
        </a:spcBef>
        <a:spcAft>
          <a:spcPct val="0"/>
        </a:spcAft>
        <a:defRPr kumimoji="1" sz="4400">
          <a:solidFill>
            <a:schemeClr val="tx2"/>
          </a:solidFill>
          <a:latin typeface="굴림" pitchFamily="50" charset="-127"/>
          <a:ea typeface="굴림" pitchFamily="50" charset="-127"/>
        </a:defRPr>
      </a:lvl7pPr>
      <a:lvl8pPr marL="1371600" algn="ctr" rtl="0" fontAlgn="base" latinLnBrk="1">
        <a:spcBef>
          <a:spcPct val="0"/>
        </a:spcBef>
        <a:spcAft>
          <a:spcPct val="0"/>
        </a:spcAft>
        <a:defRPr kumimoji="1" sz="4400">
          <a:solidFill>
            <a:schemeClr val="tx2"/>
          </a:solidFill>
          <a:latin typeface="굴림" pitchFamily="50" charset="-127"/>
          <a:ea typeface="굴림" pitchFamily="50" charset="-127"/>
        </a:defRPr>
      </a:lvl8pPr>
      <a:lvl9pPr marL="1828800" algn="ctr" rtl="0" fontAlgn="base" latinLnBrk="1">
        <a:spcBef>
          <a:spcPct val="0"/>
        </a:spcBef>
        <a:spcAft>
          <a:spcPct val="0"/>
        </a:spcAft>
        <a:defRPr kumimoji="1" sz="4400">
          <a:solidFill>
            <a:schemeClr val="tx2"/>
          </a:solidFill>
          <a:latin typeface="굴림" pitchFamily="50" charset="-127"/>
          <a:ea typeface="굴림" pitchFamily="50" charset="-127"/>
        </a:defRPr>
      </a:lvl9pPr>
    </p:titleStyle>
    <p:bodyStyle>
      <a:lvl1pPr marL="342900" indent="-342900" algn="l" rtl="0" eaLnBrk="0" fontAlgn="base" latinLnBrk="1"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latinLnBrk="1" hangingPunct="0">
        <a:spcBef>
          <a:spcPct val="20000"/>
        </a:spcBef>
        <a:spcAft>
          <a:spcPct val="0"/>
        </a:spcAft>
        <a:buChar char="–"/>
        <a:defRPr kumimoji="1" sz="2800">
          <a:solidFill>
            <a:schemeClr val="tx1"/>
          </a:solidFill>
          <a:latin typeface="+mn-lt"/>
          <a:ea typeface="+mn-ea"/>
        </a:defRPr>
      </a:lvl2pPr>
      <a:lvl3pPr marL="1143000" indent="-228600" algn="l" rtl="0" eaLnBrk="0" fontAlgn="base" latinLnBrk="1" hangingPunct="0">
        <a:spcBef>
          <a:spcPct val="20000"/>
        </a:spcBef>
        <a:spcAft>
          <a:spcPct val="0"/>
        </a:spcAft>
        <a:buChar char="•"/>
        <a:defRPr kumimoji="1" sz="2400">
          <a:solidFill>
            <a:schemeClr val="tx1"/>
          </a:solidFill>
          <a:latin typeface="+mn-lt"/>
          <a:ea typeface="+mn-ea"/>
        </a:defRPr>
      </a:lvl3pPr>
      <a:lvl4pPr marL="1600200" indent="-228600" algn="l" rtl="0" eaLnBrk="0" fontAlgn="base" latinLnBrk="1" hangingPunct="0">
        <a:spcBef>
          <a:spcPct val="20000"/>
        </a:spcBef>
        <a:spcAft>
          <a:spcPct val="0"/>
        </a:spcAft>
        <a:buChar char="–"/>
        <a:defRPr kumimoji="1" sz="2000">
          <a:solidFill>
            <a:schemeClr val="tx1"/>
          </a:solidFill>
          <a:latin typeface="+mn-lt"/>
          <a:ea typeface="+mn-ea"/>
        </a:defRPr>
      </a:lvl4pPr>
      <a:lvl5pPr marL="2057400" indent="-228600" algn="l" rtl="0" eaLnBrk="0" fontAlgn="base" latinLnBrk="1" hangingPunct="0">
        <a:spcBef>
          <a:spcPct val="20000"/>
        </a:spcBef>
        <a:spcAft>
          <a:spcPct val="0"/>
        </a:spcAft>
        <a:buChar char="»"/>
        <a:defRPr kumimoji="1" sz="2000">
          <a:solidFill>
            <a:schemeClr val="tx1"/>
          </a:solidFill>
          <a:latin typeface="+mn-lt"/>
          <a:ea typeface="+mn-ea"/>
        </a:defRPr>
      </a:lvl5pPr>
      <a:lvl6pPr marL="2514600" indent="-228600" algn="l" rtl="0" fontAlgn="base" latinLnBrk="1">
        <a:spcBef>
          <a:spcPct val="20000"/>
        </a:spcBef>
        <a:spcAft>
          <a:spcPct val="0"/>
        </a:spcAft>
        <a:buChar char="»"/>
        <a:defRPr kumimoji="1" sz="2000">
          <a:solidFill>
            <a:schemeClr val="tx1"/>
          </a:solidFill>
          <a:latin typeface="+mn-lt"/>
          <a:ea typeface="+mn-ea"/>
        </a:defRPr>
      </a:lvl6pPr>
      <a:lvl7pPr marL="2971800" indent="-228600" algn="l" rtl="0" fontAlgn="base" latinLnBrk="1">
        <a:spcBef>
          <a:spcPct val="20000"/>
        </a:spcBef>
        <a:spcAft>
          <a:spcPct val="0"/>
        </a:spcAft>
        <a:buChar char="»"/>
        <a:defRPr kumimoji="1" sz="2000">
          <a:solidFill>
            <a:schemeClr val="tx1"/>
          </a:solidFill>
          <a:latin typeface="+mn-lt"/>
          <a:ea typeface="+mn-ea"/>
        </a:defRPr>
      </a:lvl7pPr>
      <a:lvl8pPr marL="3429000" indent="-228600" algn="l" rtl="0" fontAlgn="base" latinLnBrk="1">
        <a:spcBef>
          <a:spcPct val="20000"/>
        </a:spcBef>
        <a:spcAft>
          <a:spcPct val="0"/>
        </a:spcAft>
        <a:buChar char="»"/>
        <a:defRPr kumimoji="1" sz="2000">
          <a:solidFill>
            <a:schemeClr val="tx1"/>
          </a:solidFill>
          <a:latin typeface="+mn-lt"/>
          <a:ea typeface="+mn-ea"/>
        </a:defRPr>
      </a:lvl8pPr>
      <a:lvl9pPr marL="3886200" indent="-228600" algn="l" rtl="0" fontAlgn="base" latinLnBrk="1">
        <a:spcBef>
          <a:spcPct val="20000"/>
        </a:spcBef>
        <a:spcAft>
          <a:spcPct val="0"/>
        </a:spcAft>
        <a:buChar char="»"/>
        <a:defRPr kumimoji="1"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3780951" y="1077012"/>
            <a:ext cx="5134449" cy="4790388"/>
          </a:xfrm>
          <a:prstGeom prst="rect">
            <a:avLst/>
          </a:prstGeom>
          <a:noFill/>
          <a:ln w="9525">
            <a:noFill/>
            <a:miter lim="800000"/>
            <a:headEnd/>
            <a:tailEnd/>
          </a:ln>
          <a:effectLst/>
        </p:spPr>
      </p:pic>
      <p:sp>
        <p:nvSpPr>
          <p:cNvPr id="5" name="TextBox 4"/>
          <p:cNvSpPr txBox="1"/>
          <p:nvPr/>
        </p:nvSpPr>
        <p:spPr>
          <a:xfrm>
            <a:off x="3733800" y="265093"/>
            <a:ext cx="1219200" cy="954107"/>
          </a:xfrm>
          <a:prstGeom prst="rect">
            <a:avLst/>
          </a:prstGeom>
          <a:noFill/>
        </p:spPr>
        <p:txBody>
          <a:bodyPr wrap="square" rtlCol="0">
            <a:spAutoFit/>
          </a:bodyPr>
          <a:lstStyle/>
          <a:p>
            <a:pPr algn="ctr"/>
            <a:r>
              <a:rPr lang="en-NZ" sz="2800" dirty="0" smtClean="0"/>
              <a:t>Force</a:t>
            </a:r>
          </a:p>
          <a:p>
            <a:pPr algn="ctr"/>
            <a:r>
              <a:rPr lang="en-NZ" sz="2800" dirty="0" smtClean="0"/>
              <a:t>(N)</a:t>
            </a:r>
            <a:endParaRPr lang="en-NZ" sz="2800" dirty="0"/>
          </a:p>
        </p:txBody>
      </p:sp>
      <p:sp>
        <p:nvSpPr>
          <p:cNvPr id="6" name="Rectangle 5"/>
          <p:cNvSpPr/>
          <p:nvPr/>
        </p:nvSpPr>
        <p:spPr>
          <a:xfrm>
            <a:off x="5105400" y="5943600"/>
            <a:ext cx="2971800" cy="523220"/>
          </a:xfrm>
          <a:prstGeom prst="rect">
            <a:avLst/>
          </a:prstGeom>
        </p:spPr>
        <p:txBody>
          <a:bodyPr wrap="square">
            <a:spAutoFit/>
          </a:bodyPr>
          <a:lstStyle/>
          <a:p>
            <a:pPr lvl="0" algn="ctr"/>
            <a:r>
              <a:rPr lang="en-NZ" sz="2800" dirty="0" smtClean="0">
                <a:solidFill>
                  <a:prstClr val="black"/>
                </a:solidFill>
              </a:rPr>
              <a:t>Compression (cm)</a:t>
            </a:r>
          </a:p>
        </p:txBody>
      </p:sp>
      <p:pic>
        <p:nvPicPr>
          <p:cNvPr id="1027" name="Picture 3"/>
          <p:cNvPicPr>
            <a:picLocks noChangeAspect="1" noChangeArrowheads="1"/>
          </p:cNvPicPr>
          <p:nvPr/>
        </p:nvPicPr>
        <p:blipFill>
          <a:blip r:embed="rId3"/>
          <a:srcRect/>
          <a:stretch>
            <a:fillRect/>
          </a:stretch>
        </p:blipFill>
        <p:spPr bwMode="auto">
          <a:xfrm rot="-1680000">
            <a:off x="1463818" y="4128577"/>
            <a:ext cx="1290807" cy="2337795"/>
          </a:xfrm>
          <a:prstGeom prst="rect">
            <a:avLst/>
          </a:prstGeom>
          <a:noFill/>
          <a:ln w="9525">
            <a:noFill/>
            <a:miter lim="800000"/>
            <a:headEnd/>
            <a:tailEnd/>
          </a:ln>
          <a:effectLst/>
          <a:scene3d>
            <a:camera prst="orthographicFront">
              <a:rot lat="0" lon="0" rev="0"/>
            </a:camera>
            <a:lightRig rig="threePt" dir="t"/>
          </a:scene3d>
        </p:spPr>
      </p:pic>
      <p:sp>
        <p:nvSpPr>
          <p:cNvPr id="8" name="TextBox 7"/>
          <p:cNvSpPr txBox="1"/>
          <p:nvPr/>
        </p:nvSpPr>
        <p:spPr>
          <a:xfrm>
            <a:off x="228600" y="457200"/>
            <a:ext cx="3505200" cy="3416320"/>
          </a:xfrm>
          <a:prstGeom prst="rect">
            <a:avLst/>
          </a:prstGeom>
          <a:noFill/>
        </p:spPr>
        <p:txBody>
          <a:bodyPr wrap="square" rtlCol="0">
            <a:spAutoFit/>
          </a:bodyPr>
          <a:lstStyle/>
          <a:p>
            <a:r>
              <a:rPr lang="en-NZ" sz="3600" b="1" dirty="0" smtClean="0"/>
              <a:t>By using </a:t>
            </a:r>
            <a:r>
              <a:rPr lang="en-NZ" sz="3600" b="1" i="1" dirty="0" smtClean="0"/>
              <a:t>Hooke’s Law</a:t>
            </a:r>
            <a:r>
              <a:rPr lang="en-NZ" sz="3600" b="1" dirty="0" smtClean="0"/>
              <a:t> and the graph shown, work out the spring’s </a:t>
            </a:r>
            <a:r>
              <a:rPr lang="en-NZ" sz="3600" b="1" i="1" dirty="0" smtClean="0"/>
              <a:t>Spring Constant</a:t>
            </a:r>
            <a:r>
              <a:rPr lang="en-NZ" sz="3600" b="1" dirty="0" smtClean="0"/>
              <a:t>.</a:t>
            </a:r>
            <a:endParaRPr lang="en-NZ" sz="36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3"/>
          <p:cNvPicPr>
            <a:picLocks noChangeAspect="1" noChangeArrowheads="1"/>
          </p:cNvPicPr>
          <p:nvPr/>
        </p:nvPicPr>
        <p:blipFill>
          <a:blip r:embed="rId2"/>
          <a:srcRect/>
          <a:stretch>
            <a:fillRect/>
          </a:stretch>
        </p:blipFill>
        <p:spPr bwMode="auto">
          <a:xfrm>
            <a:off x="1295400" y="457200"/>
            <a:ext cx="6577013" cy="6019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4"/>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Bone Scan"/>
          <p:cNvPicPr>
            <a:picLocks noChangeAspect="1" noChangeArrowheads="1"/>
          </p:cNvPicPr>
          <p:nvPr/>
        </p:nvPicPr>
        <p:blipFill>
          <a:blip r:embed="rId2"/>
          <a:srcRect/>
          <a:stretch>
            <a:fillRect/>
          </a:stretch>
        </p:blipFill>
        <p:spPr bwMode="auto">
          <a:xfrm>
            <a:off x="0" y="457200"/>
            <a:ext cx="4419600" cy="5730875"/>
          </a:xfrm>
          <a:prstGeom prst="rect">
            <a:avLst/>
          </a:prstGeom>
          <a:noFill/>
          <a:ln w="9525">
            <a:noFill/>
            <a:miter lim="800000"/>
            <a:headEnd/>
            <a:tailEnd/>
          </a:ln>
        </p:spPr>
      </p:pic>
      <p:pic>
        <p:nvPicPr>
          <p:cNvPr id="13315" name="Picture 4"/>
          <p:cNvPicPr>
            <a:picLocks noChangeAspect="1" noChangeArrowheads="1"/>
          </p:cNvPicPr>
          <p:nvPr/>
        </p:nvPicPr>
        <p:blipFill>
          <a:blip r:embed="rId3"/>
          <a:srcRect/>
          <a:stretch>
            <a:fillRect/>
          </a:stretch>
        </p:blipFill>
        <p:spPr bwMode="auto">
          <a:xfrm>
            <a:off x="4373563" y="457200"/>
            <a:ext cx="4770437" cy="5791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3400" y="550307"/>
            <a:ext cx="8153400" cy="4555093"/>
          </a:xfrm>
          <a:prstGeom prst="rect">
            <a:avLst/>
          </a:prstGeom>
          <a:noFill/>
        </p:spPr>
        <p:txBody>
          <a:bodyPr wrap="square" rtlCol="0">
            <a:spAutoFit/>
          </a:bodyPr>
          <a:lstStyle/>
          <a:p>
            <a:pPr>
              <a:spcAft>
                <a:spcPts val="1200"/>
              </a:spcAft>
            </a:pPr>
            <a:r>
              <a:rPr lang="en-US" altLang="ko-KR" sz="6000" dirty="0" smtClean="0">
                <a:solidFill>
                  <a:srgbClr val="FFFF00"/>
                </a:solidFill>
              </a:rPr>
              <a:t>Energy</a:t>
            </a:r>
          </a:p>
          <a:p>
            <a:pPr marL="742950" indent="-742950">
              <a:spcAft>
                <a:spcPts val="1200"/>
              </a:spcAft>
              <a:buFont typeface="Arial" pitchFamily="34" charset="0"/>
              <a:buChar char="•"/>
            </a:pPr>
            <a:r>
              <a:rPr lang="en-US" altLang="ko-KR" sz="4000" dirty="0" smtClean="0">
                <a:solidFill>
                  <a:schemeClr val="bg1"/>
                </a:solidFill>
              </a:rPr>
              <a:t>Energy is what makes things ‘happen’.</a:t>
            </a:r>
          </a:p>
          <a:p>
            <a:pPr marL="742950" indent="-742950">
              <a:spcAft>
                <a:spcPts val="1200"/>
              </a:spcAft>
              <a:buFont typeface="Arial" pitchFamily="34" charset="0"/>
              <a:buChar char="•"/>
            </a:pPr>
            <a:r>
              <a:rPr lang="en-US" altLang="ko-KR" sz="4000" dirty="0" smtClean="0">
                <a:solidFill>
                  <a:schemeClr val="bg1"/>
                </a:solidFill>
              </a:rPr>
              <a:t>Examples - turning the lights on, driving a car, using a Bunsen, etc.</a:t>
            </a:r>
          </a:p>
          <a:p>
            <a:pPr marL="742950" indent="-742950">
              <a:spcAft>
                <a:spcPts val="1200"/>
              </a:spcAft>
              <a:buFont typeface="Arial" pitchFamily="34" charset="0"/>
              <a:buChar char="•"/>
            </a:pPr>
            <a:r>
              <a:rPr lang="en-US" altLang="ko-KR" sz="4000" dirty="0" smtClean="0">
                <a:solidFill>
                  <a:schemeClr val="bg1"/>
                </a:solidFill>
              </a:rPr>
              <a:t>Energy is measured in _____.</a:t>
            </a:r>
            <a:endParaRPr lang="en-US" altLang="ko-KR" sz="4000" dirty="0">
              <a:solidFill>
                <a:schemeClr val="bg1"/>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9600" y="1108770"/>
            <a:ext cx="7848600" cy="3200876"/>
          </a:xfrm>
          <a:prstGeom prst="rect">
            <a:avLst/>
          </a:prstGeom>
          <a:noFill/>
        </p:spPr>
        <p:txBody>
          <a:bodyPr wrap="square" rtlCol="0">
            <a:spAutoFit/>
          </a:bodyPr>
          <a:lstStyle/>
          <a:p>
            <a:r>
              <a:rPr lang="en-NZ" sz="6600" i="1" u="sng" dirty="0" smtClean="0">
                <a:solidFill>
                  <a:srgbClr val="FFFF00"/>
                </a:solidFill>
              </a:rPr>
              <a:t>Question</a:t>
            </a:r>
          </a:p>
          <a:p>
            <a:endParaRPr lang="en-NZ" sz="4000" dirty="0" smtClean="0">
              <a:solidFill>
                <a:schemeClr val="bg1"/>
              </a:solidFill>
            </a:endParaRPr>
          </a:p>
          <a:p>
            <a:r>
              <a:rPr lang="en-NZ" sz="4800" i="1" dirty="0" smtClean="0">
                <a:solidFill>
                  <a:schemeClr val="bg1"/>
                </a:solidFill>
              </a:rPr>
              <a:t>What is the </a:t>
            </a:r>
            <a:r>
              <a:rPr lang="en-NZ" sz="4800" i="1" dirty="0" smtClean="0">
                <a:solidFill>
                  <a:srgbClr val="FFFF00"/>
                </a:solidFill>
              </a:rPr>
              <a:t>‘Law of Conservation of Energy’</a:t>
            </a:r>
            <a:r>
              <a:rPr lang="en-NZ" sz="4800" i="1" dirty="0" smtClean="0">
                <a:solidFill>
                  <a:schemeClr val="bg1"/>
                </a:solidFill>
              </a:rPr>
              <a:t>?</a:t>
            </a:r>
            <a:endParaRPr lang="en-NZ" sz="4000" dirty="0" smtClean="0">
              <a:solidFill>
                <a:schemeClr val="bg1"/>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3400" y="550307"/>
            <a:ext cx="8153400" cy="5216813"/>
          </a:xfrm>
          <a:prstGeom prst="rect">
            <a:avLst/>
          </a:prstGeom>
          <a:noFill/>
        </p:spPr>
        <p:txBody>
          <a:bodyPr wrap="square" rtlCol="0">
            <a:spAutoFit/>
          </a:bodyPr>
          <a:lstStyle/>
          <a:p>
            <a:pPr>
              <a:spcAft>
                <a:spcPts val="1800"/>
              </a:spcAft>
            </a:pPr>
            <a:r>
              <a:rPr lang="en-NZ" altLang="ko-KR" sz="4800" dirty="0" smtClean="0">
                <a:solidFill>
                  <a:srgbClr val="FFFF00"/>
                </a:solidFill>
              </a:rPr>
              <a:t>Law of Conservation of Energy</a:t>
            </a:r>
          </a:p>
          <a:p>
            <a:pPr marL="742950" indent="-742950">
              <a:spcAft>
                <a:spcPts val="1800"/>
              </a:spcAft>
              <a:buFont typeface="Arial" pitchFamily="34" charset="0"/>
              <a:buChar char="•"/>
            </a:pPr>
            <a:r>
              <a:rPr lang="en-NZ" altLang="ko-KR" sz="4000" dirty="0" smtClean="0">
                <a:solidFill>
                  <a:schemeClr val="bg1"/>
                </a:solidFill>
              </a:rPr>
              <a:t>Energy can </a:t>
            </a:r>
            <a:r>
              <a:rPr lang="en-NZ" altLang="ko-KR" sz="4000" dirty="0" smtClean="0">
                <a:solidFill>
                  <a:srgbClr val="FFFF00"/>
                </a:solidFill>
              </a:rPr>
              <a:t>neither be created nor destroyed</a:t>
            </a:r>
            <a:r>
              <a:rPr lang="en-NZ" altLang="ko-KR" sz="4000" dirty="0" smtClean="0">
                <a:solidFill>
                  <a:schemeClr val="bg1"/>
                </a:solidFill>
              </a:rPr>
              <a:t>.</a:t>
            </a:r>
          </a:p>
          <a:p>
            <a:pPr marL="742950" indent="-742950">
              <a:spcAft>
                <a:spcPts val="1800"/>
              </a:spcAft>
              <a:buFont typeface="Arial" pitchFamily="34" charset="0"/>
              <a:buChar char="•"/>
            </a:pPr>
            <a:r>
              <a:rPr lang="en-NZ" altLang="ko-KR" sz="4000" dirty="0" smtClean="0">
                <a:solidFill>
                  <a:schemeClr val="bg1"/>
                </a:solidFill>
              </a:rPr>
              <a:t>Energy can only be </a:t>
            </a:r>
            <a:r>
              <a:rPr lang="en-NZ" altLang="ko-KR" sz="4000" dirty="0" smtClean="0">
                <a:solidFill>
                  <a:srgbClr val="FFFF00"/>
                </a:solidFill>
              </a:rPr>
              <a:t>transferred</a:t>
            </a:r>
            <a:r>
              <a:rPr lang="en-NZ" altLang="ko-KR" sz="4000" dirty="0" smtClean="0">
                <a:solidFill>
                  <a:schemeClr val="bg1"/>
                </a:solidFill>
              </a:rPr>
              <a:t> (from one place to another) or; </a:t>
            </a:r>
          </a:p>
          <a:p>
            <a:pPr marL="742950" indent="-742950">
              <a:spcAft>
                <a:spcPts val="1800"/>
              </a:spcAft>
              <a:buFont typeface="Arial" pitchFamily="34" charset="0"/>
              <a:buChar char="•"/>
            </a:pPr>
            <a:r>
              <a:rPr lang="en-NZ" altLang="ko-KR" sz="4000" dirty="0" smtClean="0">
                <a:solidFill>
                  <a:schemeClr val="bg1"/>
                </a:solidFill>
              </a:rPr>
              <a:t>be </a:t>
            </a:r>
            <a:r>
              <a:rPr lang="en-NZ" altLang="ko-KR" sz="4000" dirty="0" smtClean="0">
                <a:solidFill>
                  <a:srgbClr val="FFFF00"/>
                </a:solidFill>
              </a:rPr>
              <a:t>transformed</a:t>
            </a:r>
            <a:r>
              <a:rPr lang="en-NZ" altLang="ko-KR" sz="4000" dirty="0" smtClean="0">
                <a:solidFill>
                  <a:schemeClr val="bg1"/>
                </a:solidFill>
              </a:rPr>
              <a:t> (from one form to another)</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33400" y="676870"/>
            <a:ext cx="8077200" cy="923330"/>
          </a:xfrm>
          <a:prstGeom prst="rect">
            <a:avLst/>
          </a:prstGeom>
          <a:noFill/>
        </p:spPr>
        <p:txBody>
          <a:bodyPr wrap="square" rtlCol="0">
            <a:spAutoFit/>
          </a:bodyPr>
          <a:lstStyle/>
          <a:p>
            <a:r>
              <a:rPr lang="en-NZ" sz="5400" dirty="0" smtClean="0">
                <a:solidFill>
                  <a:schemeClr val="bg1"/>
                </a:solidFill>
              </a:rPr>
              <a:t>Energy Transformations</a:t>
            </a:r>
            <a:endParaRPr lang="en-NZ" sz="5400" dirty="0">
              <a:solidFill>
                <a:schemeClr val="bg1"/>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a:srcRect/>
          <a:stretch>
            <a:fillRect/>
          </a:stretch>
        </p:blipFill>
        <p:spPr bwMode="auto">
          <a:xfrm>
            <a:off x="1905000" y="0"/>
            <a:ext cx="5257800" cy="68214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152400"/>
            <a:ext cx="8305800" cy="6124754"/>
          </a:xfrm>
          <a:prstGeom prst="rect">
            <a:avLst/>
          </a:prstGeom>
          <a:noFill/>
        </p:spPr>
        <p:txBody>
          <a:bodyPr wrap="square" rtlCol="0">
            <a:spAutoFit/>
          </a:bodyPr>
          <a:lstStyle/>
          <a:p>
            <a:pPr>
              <a:spcAft>
                <a:spcPts val="1200"/>
              </a:spcAft>
            </a:pPr>
            <a:r>
              <a:rPr lang="en-NZ" sz="3200" dirty="0" smtClean="0">
                <a:solidFill>
                  <a:schemeClr val="bg1"/>
                </a:solidFill>
              </a:rPr>
              <a:t>A seagull (mass = 20 kg) is flying in a small circle 9 m above the ground. </a:t>
            </a:r>
          </a:p>
          <a:p>
            <a:pPr marL="514350" indent="-514350">
              <a:spcAft>
                <a:spcPts val="1200"/>
              </a:spcAft>
              <a:buFont typeface="+mj-lt"/>
              <a:buAutoNum type="alphaLcParenR"/>
            </a:pPr>
            <a:r>
              <a:rPr lang="en-NZ" sz="3200" dirty="0" smtClean="0">
                <a:solidFill>
                  <a:schemeClr val="bg1"/>
                </a:solidFill>
              </a:rPr>
              <a:t>Calculate its </a:t>
            </a:r>
            <a:r>
              <a:rPr lang="en-NZ" sz="3200" dirty="0" smtClean="0">
                <a:solidFill>
                  <a:srgbClr val="FFFF00"/>
                </a:solidFill>
              </a:rPr>
              <a:t>gravitational potential energy</a:t>
            </a:r>
            <a:r>
              <a:rPr lang="en-NZ" sz="3200" dirty="0" smtClean="0">
                <a:solidFill>
                  <a:schemeClr val="bg1"/>
                </a:solidFill>
              </a:rPr>
              <a:t>.</a:t>
            </a:r>
          </a:p>
          <a:p>
            <a:pPr>
              <a:spcAft>
                <a:spcPts val="1200"/>
              </a:spcAft>
            </a:pPr>
            <a:r>
              <a:rPr lang="en-NZ" sz="3200" dirty="0" smtClean="0">
                <a:solidFill>
                  <a:schemeClr val="bg1"/>
                </a:solidFill>
              </a:rPr>
              <a:t>An angry fisherman shoots at the seagull. He misses, but the seagull, petrified and unable to move, falls straight onto the ground. The air friction is negligible. The fisherman is sent to jail.</a:t>
            </a:r>
          </a:p>
          <a:p>
            <a:pPr marL="514350" indent="-514350">
              <a:spcAft>
                <a:spcPts val="1200"/>
              </a:spcAft>
              <a:buFont typeface="+mj-lt"/>
              <a:buAutoNum type="alphaLcParenR" startAt="2"/>
            </a:pPr>
            <a:r>
              <a:rPr lang="en-NZ" sz="3200" dirty="0" smtClean="0">
                <a:solidFill>
                  <a:schemeClr val="bg1"/>
                </a:solidFill>
              </a:rPr>
              <a:t>What is the </a:t>
            </a:r>
            <a:r>
              <a:rPr lang="en-NZ" sz="3200" dirty="0" smtClean="0">
                <a:solidFill>
                  <a:srgbClr val="FFFF00"/>
                </a:solidFill>
              </a:rPr>
              <a:t>kinetic energy</a:t>
            </a:r>
            <a:r>
              <a:rPr lang="en-NZ" sz="3200" dirty="0" smtClean="0">
                <a:solidFill>
                  <a:schemeClr val="bg1"/>
                </a:solidFill>
              </a:rPr>
              <a:t> of the seagull the moment before it hits the ground?</a:t>
            </a:r>
          </a:p>
          <a:p>
            <a:pPr marL="514350" indent="-514350">
              <a:spcAft>
                <a:spcPts val="1200"/>
              </a:spcAft>
              <a:buFont typeface="+mj-lt"/>
              <a:buAutoNum type="alphaLcParenR" startAt="2"/>
            </a:pPr>
            <a:r>
              <a:rPr lang="en-NZ" sz="3200" dirty="0" smtClean="0">
                <a:solidFill>
                  <a:schemeClr val="bg1"/>
                </a:solidFill>
              </a:rPr>
              <a:t>Calculate the </a:t>
            </a:r>
            <a:r>
              <a:rPr lang="en-NZ" sz="3200" dirty="0" smtClean="0">
                <a:solidFill>
                  <a:srgbClr val="FFFF00"/>
                </a:solidFill>
              </a:rPr>
              <a:t>speed</a:t>
            </a:r>
            <a:r>
              <a:rPr lang="en-NZ" sz="3200" dirty="0" smtClean="0">
                <a:solidFill>
                  <a:schemeClr val="bg1"/>
                </a:solidFill>
              </a:rPr>
              <a:t> of the seagull the moment before it hits the ground.</a:t>
            </a:r>
            <a:endParaRPr lang="en-NZ" sz="3200" dirty="0">
              <a:solidFill>
                <a:schemeClr val="bg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srcRect/>
          <a:stretch>
            <a:fillRect/>
          </a:stretch>
        </p:blipFill>
        <p:spPr bwMode="auto">
          <a:xfrm>
            <a:off x="0" y="228600"/>
            <a:ext cx="9144000" cy="6324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57200" y="457200"/>
            <a:ext cx="8458200" cy="4939814"/>
          </a:xfrm>
          <a:prstGeom prst="rect">
            <a:avLst/>
          </a:prstGeom>
          <a:noFill/>
        </p:spPr>
        <p:txBody>
          <a:bodyPr wrap="square" rtlCol="0">
            <a:spAutoFit/>
          </a:bodyPr>
          <a:lstStyle/>
          <a:p>
            <a:pPr>
              <a:spcAft>
                <a:spcPts val="3000"/>
              </a:spcAft>
            </a:pPr>
            <a:r>
              <a:rPr lang="en-NZ" sz="6000" dirty="0" smtClean="0">
                <a:solidFill>
                  <a:srgbClr val="FFFF00"/>
                </a:solidFill>
              </a:rPr>
              <a:t>The three forms of Energy in Physics</a:t>
            </a:r>
          </a:p>
          <a:p>
            <a:pPr marL="742950" indent="-742950">
              <a:spcAft>
                <a:spcPts val="3000"/>
              </a:spcAft>
            </a:pPr>
            <a:r>
              <a:rPr lang="en-NZ" sz="4000" dirty="0" smtClean="0">
                <a:solidFill>
                  <a:schemeClr val="bg1"/>
                </a:solidFill>
              </a:rPr>
              <a:t>1. Kinetic Energy</a:t>
            </a:r>
          </a:p>
          <a:p>
            <a:pPr marL="742950" indent="-742950">
              <a:spcAft>
                <a:spcPts val="3000"/>
              </a:spcAft>
            </a:pPr>
            <a:r>
              <a:rPr lang="en-NZ" sz="4000" dirty="0" smtClean="0">
                <a:solidFill>
                  <a:schemeClr val="bg1"/>
                </a:solidFill>
              </a:rPr>
              <a:t>2. Gravitational Potential Energy</a:t>
            </a:r>
          </a:p>
          <a:p>
            <a:pPr marL="742950" indent="-742950">
              <a:spcAft>
                <a:spcPts val="3000"/>
              </a:spcAft>
            </a:pPr>
            <a:r>
              <a:rPr lang="en-NZ" sz="4000" dirty="0" smtClean="0">
                <a:solidFill>
                  <a:schemeClr val="bg1"/>
                </a:solidFill>
              </a:rPr>
              <a:t>3. Elastic Potential Energy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 calcmode="lin" valueType="num">
                                      <p:cBhvr additive="base">
                                        <p:cTn id="19"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9600" y="457200"/>
            <a:ext cx="7772400" cy="5539978"/>
          </a:xfrm>
          <a:prstGeom prst="rect">
            <a:avLst/>
          </a:prstGeom>
          <a:noFill/>
        </p:spPr>
        <p:txBody>
          <a:bodyPr wrap="square" rtlCol="0">
            <a:spAutoFit/>
          </a:bodyPr>
          <a:lstStyle/>
          <a:p>
            <a:pPr>
              <a:spcAft>
                <a:spcPts val="1800"/>
              </a:spcAft>
            </a:pPr>
            <a:r>
              <a:rPr lang="en-NZ" sz="4800" dirty="0" smtClean="0">
                <a:solidFill>
                  <a:srgbClr val="FFFF00"/>
                </a:solidFill>
              </a:rPr>
              <a:t>Kinetic Energy</a:t>
            </a:r>
          </a:p>
          <a:p>
            <a:pPr>
              <a:spcAft>
                <a:spcPts val="1800"/>
              </a:spcAft>
            </a:pPr>
            <a:endParaRPr lang="en-NZ" sz="3600" dirty="0" smtClean="0">
              <a:solidFill>
                <a:schemeClr val="bg1"/>
              </a:solidFill>
            </a:endParaRPr>
          </a:p>
          <a:p>
            <a:pPr>
              <a:spcAft>
                <a:spcPts val="1800"/>
              </a:spcAft>
            </a:pPr>
            <a:endParaRPr lang="en-NZ" sz="3600" dirty="0" smtClean="0">
              <a:solidFill>
                <a:schemeClr val="bg1"/>
              </a:solidFill>
            </a:endParaRPr>
          </a:p>
          <a:p>
            <a:pPr>
              <a:spcAft>
                <a:spcPts val="1800"/>
              </a:spcAft>
            </a:pPr>
            <a:endParaRPr lang="en-NZ" sz="3600" dirty="0" smtClean="0">
              <a:solidFill>
                <a:schemeClr val="bg1"/>
              </a:solidFill>
            </a:endParaRPr>
          </a:p>
          <a:p>
            <a:pPr>
              <a:spcAft>
                <a:spcPts val="1800"/>
              </a:spcAft>
            </a:pPr>
            <a:endParaRPr lang="en-NZ" sz="3600" dirty="0" smtClean="0">
              <a:solidFill>
                <a:schemeClr val="bg1"/>
              </a:solidFill>
            </a:endParaRPr>
          </a:p>
          <a:p>
            <a:pPr>
              <a:spcAft>
                <a:spcPts val="1800"/>
              </a:spcAft>
            </a:pPr>
            <a:r>
              <a:rPr lang="en-NZ" sz="3600" dirty="0" smtClean="0">
                <a:solidFill>
                  <a:schemeClr val="bg1"/>
                </a:solidFill>
              </a:rPr>
              <a:t>m = mass of the moving object</a:t>
            </a:r>
          </a:p>
          <a:p>
            <a:pPr>
              <a:spcAft>
                <a:spcPts val="1800"/>
              </a:spcAft>
            </a:pPr>
            <a:r>
              <a:rPr lang="en-NZ" sz="3600" dirty="0" smtClean="0">
                <a:solidFill>
                  <a:schemeClr val="bg1"/>
                </a:solidFill>
              </a:rPr>
              <a:t>v = speed of the moving object</a:t>
            </a:r>
            <a:endParaRPr lang="en-NZ" sz="4000" dirty="0" smtClean="0">
              <a:solidFill>
                <a:schemeClr val="bg1"/>
              </a:solidFill>
            </a:endParaRPr>
          </a:p>
        </p:txBody>
      </p:sp>
      <p:pic>
        <p:nvPicPr>
          <p:cNvPr id="2050" name="Picture 2"/>
          <p:cNvPicPr>
            <a:picLocks noChangeAspect="1" noChangeArrowheads="1"/>
          </p:cNvPicPr>
          <p:nvPr/>
        </p:nvPicPr>
        <p:blipFill>
          <a:blip r:embed="rId2"/>
          <a:srcRect/>
          <a:stretch>
            <a:fillRect/>
          </a:stretch>
        </p:blipFill>
        <p:spPr bwMode="auto">
          <a:xfrm>
            <a:off x="2091407" y="1524000"/>
            <a:ext cx="5223793" cy="2667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9600" y="152400"/>
            <a:ext cx="7772400" cy="6247864"/>
          </a:xfrm>
          <a:prstGeom prst="rect">
            <a:avLst/>
          </a:prstGeom>
          <a:noFill/>
        </p:spPr>
        <p:txBody>
          <a:bodyPr wrap="square" rtlCol="0">
            <a:spAutoFit/>
          </a:bodyPr>
          <a:lstStyle/>
          <a:p>
            <a:pPr>
              <a:spcAft>
                <a:spcPts val="1800"/>
              </a:spcAft>
            </a:pPr>
            <a:r>
              <a:rPr lang="en-NZ" sz="4800" dirty="0" smtClean="0">
                <a:solidFill>
                  <a:srgbClr val="FFFF00"/>
                </a:solidFill>
              </a:rPr>
              <a:t>Gravitational Potential Energy</a:t>
            </a:r>
          </a:p>
          <a:p>
            <a:pPr>
              <a:spcAft>
                <a:spcPts val="1800"/>
              </a:spcAft>
            </a:pPr>
            <a:r>
              <a:rPr lang="en-NZ" sz="2800" dirty="0" smtClean="0">
                <a:solidFill>
                  <a:schemeClr val="bg1"/>
                </a:solidFill>
              </a:rPr>
              <a:t>Definition - energy stored in an object which is raised against the gravitational field</a:t>
            </a:r>
          </a:p>
          <a:p>
            <a:pPr>
              <a:spcAft>
                <a:spcPts val="1800"/>
              </a:spcAft>
            </a:pPr>
            <a:endParaRPr lang="en-NZ" sz="3600" dirty="0" smtClean="0">
              <a:solidFill>
                <a:schemeClr val="bg1"/>
              </a:solidFill>
            </a:endParaRPr>
          </a:p>
          <a:p>
            <a:pPr>
              <a:spcAft>
                <a:spcPts val="1800"/>
              </a:spcAft>
            </a:pPr>
            <a:endParaRPr lang="en-NZ" sz="3600" dirty="0" smtClean="0">
              <a:solidFill>
                <a:schemeClr val="bg1"/>
              </a:solidFill>
            </a:endParaRPr>
          </a:p>
          <a:p>
            <a:endParaRPr lang="en-NZ" sz="3600" dirty="0" smtClean="0">
              <a:solidFill>
                <a:schemeClr val="bg1"/>
              </a:solidFill>
            </a:endParaRPr>
          </a:p>
          <a:p>
            <a:pPr>
              <a:spcAft>
                <a:spcPts val="1200"/>
              </a:spcAft>
            </a:pPr>
            <a:r>
              <a:rPr lang="en-NZ" sz="3600" dirty="0" smtClean="0">
                <a:solidFill>
                  <a:schemeClr val="bg1"/>
                </a:solidFill>
              </a:rPr>
              <a:t>m = mass of the moving object</a:t>
            </a:r>
          </a:p>
          <a:p>
            <a:pPr>
              <a:spcAft>
                <a:spcPts val="1200"/>
              </a:spcAft>
            </a:pPr>
            <a:r>
              <a:rPr lang="en-NZ" sz="3600" dirty="0" smtClean="0">
                <a:solidFill>
                  <a:schemeClr val="bg1"/>
                </a:solidFill>
              </a:rPr>
              <a:t>g = acceleration due to gravity (9.8 ms</a:t>
            </a:r>
            <a:r>
              <a:rPr lang="en-NZ" sz="3600" baseline="30000" dirty="0" smtClean="0">
                <a:solidFill>
                  <a:schemeClr val="bg1"/>
                </a:solidFill>
              </a:rPr>
              <a:t>-2</a:t>
            </a:r>
            <a:r>
              <a:rPr lang="en-NZ" sz="3600" dirty="0" smtClean="0">
                <a:solidFill>
                  <a:schemeClr val="bg1"/>
                </a:solidFill>
              </a:rPr>
              <a:t>)</a:t>
            </a:r>
          </a:p>
          <a:p>
            <a:pPr>
              <a:spcAft>
                <a:spcPts val="1200"/>
              </a:spcAft>
            </a:pPr>
            <a:r>
              <a:rPr lang="en-NZ" sz="3600" dirty="0" smtClean="0">
                <a:solidFill>
                  <a:schemeClr val="bg1"/>
                </a:solidFill>
              </a:rPr>
              <a:t>h = height of the object</a:t>
            </a:r>
            <a:endParaRPr lang="en-NZ" sz="4000" dirty="0" smtClean="0">
              <a:solidFill>
                <a:schemeClr val="bg1"/>
              </a:solidFill>
            </a:endParaRPr>
          </a:p>
        </p:txBody>
      </p:sp>
      <p:pic>
        <p:nvPicPr>
          <p:cNvPr id="3074" name="Picture 2"/>
          <p:cNvPicPr>
            <a:picLocks noChangeAspect="1" noChangeArrowheads="1"/>
          </p:cNvPicPr>
          <p:nvPr/>
        </p:nvPicPr>
        <p:blipFill>
          <a:blip r:embed="rId2"/>
          <a:srcRect/>
          <a:stretch>
            <a:fillRect/>
          </a:stretch>
        </p:blipFill>
        <p:spPr bwMode="auto">
          <a:xfrm>
            <a:off x="1752600" y="2178755"/>
            <a:ext cx="5638800" cy="208844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9600" y="1108770"/>
            <a:ext cx="7848600" cy="3200876"/>
          </a:xfrm>
          <a:prstGeom prst="rect">
            <a:avLst/>
          </a:prstGeom>
          <a:noFill/>
        </p:spPr>
        <p:txBody>
          <a:bodyPr wrap="square" rtlCol="0">
            <a:spAutoFit/>
          </a:bodyPr>
          <a:lstStyle/>
          <a:p>
            <a:r>
              <a:rPr lang="en-NZ" sz="6600" i="1" u="sng" dirty="0" smtClean="0">
                <a:solidFill>
                  <a:srgbClr val="FFFF00"/>
                </a:solidFill>
              </a:rPr>
              <a:t>Question</a:t>
            </a:r>
          </a:p>
          <a:p>
            <a:endParaRPr lang="en-NZ" sz="4000" dirty="0" smtClean="0">
              <a:solidFill>
                <a:schemeClr val="bg1"/>
              </a:solidFill>
            </a:endParaRPr>
          </a:p>
          <a:p>
            <a:r>
              <a:rPr lang="en-NZ" sz="4800" i="1" dirty="0" smtClean="0">
                <a:solidFill>
                  <a:schemeClr val="bg1"/>
                </a:solidFill>
              </a:rPr>
              <a:t>How many different forms of energy do you know?</a:t>
            </a:r>
            <a:endParaRPr lang="en-NZ" sz="4000" dirty="0" smtClean="0">
              <a:solidFill>
                <a:schemeClr val="bg1"/>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105281"/>
            <a:ext cx="8229600" cy="6447919"/>
          </a:xfrm>
          <a:prstGeom prst="rect">
            <a:avLst/>
          </a:prstGeom>
          <a:noFill/>
        </p:spPr>
        <p:txBody>
          <a:bodyPr wrap="square" rtlCol="0">
            <a:spAutoFit/>
          </a:bodyPr>
          <a:lstStyle/>
          <a:p>
            <a:pPr>
              <a:spcAft>
                <a:spcPts val="1800"/>
              </a:spcAft>
            </a:pPr>
            <a:r>
              <a:rPr lang="en-NZ" sz="4400" u="sng" dirty="0" smtClean="0">
                <a:solidFill>
                  <a:srgbClr val="FFFF00"/>
                </a:solidFill>
              </a:rPr>
              <a:t>KE &amp; GPE Transformation</a:t>
            </a:r>
          </a:p>
          <a:p>
            <a:pPr>
              <a:spcAft>
                <a:spcPts val="1800"/>
              </a:spcAft>
            </a:pPr>
            <a:r>
              <a:rPr lang="en-NZ" sz="3600" dirty="0" smtClean="0">
                <a:solidFill>
                  <a:schemeClr val="bg1"/>
                </a:solidFill>
              </a:rPr>
              <a:t>A </a:t>
            </a:r>
            <a:r>
              <a:rPr lang="en-NZ" sz="3600" dirty="0" smtClean="0">
                <a:solidFill>
                  <a:srgbClr val="FFFF00"/>
                </a:solidFill>
              </a:rPr>
              <a:t>24 kg </a:t>
            </a:r>
            <a:r>
              <a:rPr lang="en-NZ" sz="3600" dirty="0" smtClean="0">
                <a:solidFill>
                  <a:schemeClr val="bg1"/>
                </a:solidFill>
              </a:rPr>
              <a:t>rock is dropped on someone’s head. The speed of the rock the moment before it comes into contact with the person’s skull is </a:t>
            </a:r>
            <a:r>
              <a:rPr lang="en-NZ" sz="3600" dirty="0" smtClean="0">
                <a:solidFill>
                  <a:srgbClr val="FFFF00"/>
                </a:solidFill>
              </a:rPr>
              <a:t>19.6 ms</a:t>
            </a:r>
            <a:r>
              <a:rPr lang="en-NZ" sz="3600" baseline="30000" dirty="0" smtClean="0">
                <a:solidFill>
                  <a:srgbClr val="FFFF00"/>
                </a:solidFill>
              </a:rPr>
              <a:t>-1</a:t>
            </a:r>
            <a:r>
              <a:rPr lang="en-NZ" sz="3600" dirty="0" smtClean="0">
                <a:solidFill>
                  <a:schemeClr val="bg1"/>
                </a:solidFill>
              </a:rPr>
              <a:t>.</a:t>
            </a:r>
          </a:p>
          <a:p>
            <a:pPr marL="742950" indent="-742950">
              <a:spcAft>
                <a:spcPts val="1800"/>
              </a:spcAft>
              <a:buAutoNum type="alphaLcParenR"/>
            </a:pPr>
            <a:r>
              <a:rPr lang="en-NZ" sz="3600" dirty="0" smtClean="0">
                <a:solidFill>
                  <a:schemeClr val="bg1"/>
                </a:solidFill>
              </a:rPr>
              <a:t>Calculate the kinetic energy of the rock the moment before it hits the person</a:t>
            </a:r>
          </a:p>
          <a:p>
            <a:pPr marL="742950" indent="-742950">
              <a:spcAft>
                <a:spcPts val="1800"/>
              </a:spcAft>
              <a:buAutoNum type="alphaLcParenR"/>
            </a:pPr>
            <a:r>
              <a:rPr lang="en-NZ" sz="3600" dirty="0" smtClean="0">
                <a:solidFill>
                  <a:schemeClr val="bg1"/>
                </a:solidFill>
              </a:rPr>
              <a:t>Assuming that no energy is lost due to friction, calculate the height (above the head) that the rock was dropped from.</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304800"/>
            <a:ext cx="8153400" cy="5324535"/>
          </a:xfrm>
          <a:prstGeom prst="rect">
            <a:avLst/>
          </a:prstGeom>
          <a:noFill/>
        </p:spPr>
        <p:txBody>
          <a:bodyPr wrap="square" rtlCol="0">
            <a:spAutoFit/>
          </a:bodyPr>
          <a:lstStyle/>
          <a:p>
            <a:pPr>
              <a:spcAft>
                <a:spcPts val="2400"/>
              </a:spcAft>
            </a:pPr>
            <a:r>
              <a:rPr lang="en-US" altLang="ko-KR" sz="6000" dirty="0" smtClean="0">
                <a:solidFill>
                  <a:srgbClr val="FFFF00"/>
                </a:solidFill>
              </a:rPr>
              <a:t>Hooke’s Law</a:t>
            </a:r>
          </a:p>
          <a:p>
            <a:pPr algn="ctr">
              <a:spcAft>
                <a:spcPts val="2400"/>
              </a:spcAft>
            </a:pPr>
            <a:r>
              <a:rPr lang="en-US" altLang="ko-KR" sz="8000" i="1" dirty="0" smtClean="0">
                <a:solidFill>
                  <a:schemeClr val="bg1"/>
                </a:solidFill>
                <a:latin typeface="Times New Roman" pitchFamily="18" charset="0"/>
                <a:cs typeface="Times New Roman" pitchFamily="18" charset="0"/>
              </a:rPr>
              <a:t>F = k x</a:t>
            </a:r>
          </a:p>
          <a:p>
            <a:pPr>
              <a:spcAft>
                <a:spcPts val="2400"/>
              </a:spcAft>
            </a:pPr>
            <a:r>
              <a:rPr lang="en-US" altLang="ko-KR" sz="4000" i="1" dirty="0" smtClean="0">
                <a:solidFill>
                  <a:schemeClr val="bg1"/>
                </a:solidFill>
              </a:rPr>
              <a:t>F = force applied on the stretchy object</a:t>
            </a:r>
          </a:p>
          <a:p>
            <a:pPr>
              <a:spcAft>
                <a:spcPts val="2400"/>
              </a:spcAft>
            </a:pPr>
            <a:r>
              <a:rPr lang="en-US" altLang="ko-KR" sz="4000" i="1" dirty="0" smtClean="0">
                <a:solidFill>
                  <a:schemeClr val="bg1"/>
                </a:solidFill>
              </a:rPr>
              <a:t>x = length of stretch (or compression)</a:t>
            </a:r>
          </a:p>
          <a:p>
            <a:pPr>
              <a:spcAft>
                <a:spcPts val="2400"/>
              </a:spcAft>
            </a:pPr>
            <a:r>
              <a:rPr lang="en-US" altLang="ko-KR" sz="4000" i="1" dirty="0" smtClean="0">
                <a:solidFill>
                  <a:schemeClr val="bg1"/>
                </a:solidFill>
              </a:rPr>
              <a:t>k = spring constant (measured in ____ )</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381000"/>
            <a:ext cx="8229600" cy="5539978"/>
          </a:xfrm>
          <a:prstGeom prst="rect">
            <a:avLst/>
          </a:prstGeom>
          <a:noFill/>
        </p:spPr>
        <p:txBody>
          <a:bodyPr wrap="square" rtlCol="0">
            <a:spAutoFit/>
          </a:bodyPr>
          <a:lstStyle/>
          <a:p>
            <a:pPr>
              <a:spcAft>
                <a:spcPts val="1800"/>
              </a:spcAft>
            </a:pPr>
            <a:r>
              <a:rPr lang="en-NZ" sz="4400" u="sng" dirty="0" smtClean="0">
                <a:solidFill>
                  <a:srgbClr val="FFFF00"/>
                </a:solidFill>
              </a:rPr>
              <a:t>Example</a:t>
            </a:r>
          </a:p>
          <a:p>
            <a:pPr marL="742950" indent="-742950">
              <a:spcAft>
                <a:spcPts val="1800"/>
              </a:spcAft>
              <a:buFont typeface="+mj-lt"/>
              <a:buAutoNum type="alphaLcParenR"/>
            </a:pPr>
            <a:r>
              <a:rPr lang="en-NZ" sz="4000" dirty="0" smtClean="0">
                <a:solidFill>
                  <a:schemeClr val="bg1"/>
                </a:solidFill>
              </a:rPr>
              <a:t>A mass of 0.5 kg hung from the end of a spring extends the spring by 25 cm. Calculate the spring constant.</a:t>
            </a:r>
          </a:p>
          <a:p>
            <a:pPr marL="742950" indent="-742950">
              <a:spcAft>
                <a:spcPts val="1800"/>
              </a:spcAft>
              <a:buFont typeface="+mj-lt"/>
              <a:buAutoNum type="alphaLcParenR"/>
            </a:pPr>
            <a:r>
              <a:rPr lang="en-NZ" sz="4000" dirty="0" smtClean="0">
                <a:solidFill>
                  <a:schemeClr val="bg1"/>
                </a:solidFill>
              </a:rPr>
              <a:t>Another mass of 0.5 kg is added to the first mass. What is the new extension?</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9600" y="457200"/>
            <a:ext cx="7772400" cy="5539978"/>
          </a:xfrm>
          <a:prstGeom prst="rect">
            <a:avLst/>
          </a:prstGeom>
          <a:noFill/>
        </p:spPr>
        <p:txBody>
          <a:bodyPr wrap="square" rtlCol="0">
            <a:spAutoFit/>
          </a:bodyPr>
          <a:lstStyle/>
          <a:p>
            <a:pPr>
              <a:spcAft>
                <a:spcPts val="1800"/>
              </a:spcAft>
            </a:pPr>
            <a:r>
              <a:rPr lang="en-NZ" sz="4800" dirty="0" smtClean="0">
                <a:solidFill>
                  <a:srgbClr val="FFFF00"/>
                </a:solidFill>
              </a:rPr>
              <a:t>Elastic Potential Energy</a:t>
            </a:r>
          </a:p>
          <a:p>
            <a:pPr>
              <a:spcAft>
                <a:spcPts val="1800"/>
              </a:spcAft>
            </a:pPr>
            <a:endParaRPr lang="en-NZ" sz="3600" dirty="0" smtClean="0">
              <a:solidFill>
                <a:schemeClr val="bg1"/>
              </a:solidFill>
            </a:endParaRPr>
          </a:p>
          <a:p>
            <a:pPr>
              <a:spcAft>
                <a:spcPts val="1800"/>
              </a:spcAft>
            </a:pPr>
            <a:endParaRPr lang="en-NZ" sz="3600" dirty="0" smtClean="0">
              <a:solidFill>
                <a:schemeClr val="bg1"/>
              </a:solidFill>
            </a:endParaRPr>
          </a:p>
          <a:p>
            <a:pPr>
              <a:spcAft>
                <a:spcPts val="1800"/>
              </a:spcAft>
            </a:pPr>
            <a:endParaRPr lang="en-NZ" sz="3600" dirty="0" smtClean="0">
              <a:solidFill>
                <a:schemeClr val="bg1"/>
              </a:solidFill>
            </a:endParaRPr>
          </a:p>
          <a:p>
            <a:pPr>
              <a:spcAft>
                <a:spcPts val="1800"/>
              </a:spcAft>
            </a:pPr>
            <a:endParaRPr lang="en-NZ" sz="3600" dirty="0" smtClean="0">
              <a:solidFill>
                <a:schemeClr val="bg1"/>
              </a:solidFill>
            </a:endParaRPr>
          </a:p>
          <a:p>
            <a:pPr>
              <a:spcAft>
                <a:spcPts val="1800"/>
              </a:spcAft>
            </a:pPr>
            <a:r>
              <a:rPr lang="en-NZ" sz="3600" dirty="0" smtClean="0">
                <a:solidFill>
                  <a:schemeClr val="bg1"/>
                </a:solidFill>
              </a:rPr>
              <a:t>k = spring constant</a:t>
            </a:r>
          </a:p>
          <a:p>
            <a:pPr>
              <a:spcAft>
                <a:spcPts val="1800"/>
              </a:spcAft>
            </a:pPr>
            <a:r>
              <a:rPr lang="en-NZ" sz="3600" dirty="0" smtClean="0">
                <a:solidFill>
                  <a:schemeClr val="bg1"/>
                </a:solidFill>
              </a:rPr>
              <a:t>x = length of stretch (or compression)</a:t>
            </a:r>
            <a:endParaRPr lang="en-NZ" sz="4000" dirty="0" smtClean="0">
              <a:solidFill>
                <a:schemeClr val="bg1"/>
              </a:solidFill>
            </a:endParaRPr>
          </a:p>
        </p:txBody>
      </p:sp>
      <p:pic>
        <p:nvPicPr>
          <p:cNvPr id="1026" name="Picture 2"/>
          <p:cNvPicPr>
            <a:picLocks noChangeAspect="1" noChangeArrowheads="1"/>
          </p:cNvPicPr>
          <p:nvPr/>
        </p:nvPicPr>
        <p:blipFill>
          <a:blip r:embed="rId2"/>
          <a:srcRect/>
          <a:stretch>
            <a:fillRect/>
          </a:stretch>
        </p:blipFill>
        <p:spPr bwMode="auto">
          <a:xfrm>
            <a:off x="1905000" y="1447800"/>
            <a:ext cx="5181600" cy="290448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381000"/>
            <a:ext cx="8686800" cy="5770811"/>
          </a:xfrm>
          <a:prstGeom prst="rect">
            <a:avLst/>
          </a:prstGeom>
          <a:noFill/>
        </p:spPr>
        <p:txBody>
          <a:bodyPr wrap="square" rtlCol="0">
            <a:spAutoFit/>
          </a:bodyPr>
          <a:lstStyle/>
          <a:p>
            <a:pPr>
              <a:spcAft>
                <a:spcPts val="1800"/>
              </a:spcAft>
            </a:pPr>
            <a:r>
              <a:rPr lang="en-NZ" sz="4400" u="sng" dirty="0" smtClean="0">
                <a:solidFill>
                  <a:srgbClr val="FFFF00"/>
                </a:solidFill>
              </a:rPr>
              <a:t>Example</a:t>
            </a:r>
          </a:p>
          <a:p>
            <a:pPr>
              <a:spcAft>
                <a:spcPts val="1200"/>
              </a:spcAft>
            </a:pPr>
            <a:r>
              <a:rPr lang="en-NZ" sz="4000" dirty="0" smtClean="0">
                <a:solidFill>
                  <a:schemeClr val="bg1"/>
                </a:solidFill>
              </a:rPr>
              <a:t>A </a:t>
            </a:r>
            <a:r>
              <a:rPr lang="en-NZ" sz="4000" dirty="0" smtClean="0">
                <a:solidFill>
                  <a:srgbClr val="FFFF00"/>
                </a:solidFill>
              </a:rPr>
              <a:t>80 kg </a:t>
            </a:r>
            <a:r>
              <a:rPr lang="en-NZ" sz="4000" dirty="0" smtClean="0">
                <a:solidFill>
                  <a:schemeClr val="bg1"/>
                </a:solidFill>
              </a:rPr>
              <a:t>child stands on a trampoline and causes the trampoline to sag by </a:t>
            </a:r>
            <a:r>
              <a:rPr lang="en-NZ" sz="4000" dirty="0" smtClean="0">
                <a:solidFill>
                  <a:srgbClr val="FFFF00"/>
                </a:solidFill>
              </a:rPr>
              <a:t>1 m</a:t>
            </a:r>
            <a:r>
              <a:rPr lang="en-NZ" sz="4000" dirty="0" smtClean="0">
                <a:solidFill>
                  <a:schemeClr val="bg1"/>
                </a:solidFill>
              </a:rPr>
              <a:t>.</a:t>
            </a:r>
          </a:p>
          <a:p>
            <a:pPr marL="742950" indent="-742950">
              <a:spcAft>
                <a:spcPts val="1200"/>
              </a:spcAft>
              <a:buFont typeface="+mj-lt"/>
              <a:buAutoNum type="alphaLcParenR"/>
            </a:pPr>
            <a:r>
              <a:rPr lang="en-NZ" sz="4000" dirty="0" smtClean="0">
                <a:solidFill>
                  <a:schemeClr val="bg1"/>
                </a:solidFill>
              </a:rPr>
              <a:t>What is the child’s </a:t>
            </a:r>
            <a:r>
              <a:rPr lang="en-NZ" sz="4000" dirty="0" smtClean="0">
                <a:solidFill>
                  <a:srgbClr val="FFFF00"/>
                </a:solidFill>
              </a:rPr>
              <a:t>weight</a:t>
            </a:r>
            <a:r>
              <a:rPr lang="en-NZ" sz="4000" dirty="0" smtClean="0">
                <a:solidFill>
                  <a:schemeClr val="bg1"/>
                </a:solidFill>
              </a:rPr>
              <a:t>?</a:t>
            </a:r>
          </a:p>
          <a:p>
            <a:pPr marL="742950" indent="-742950">
              <a:spcAft>
                <a:spcPts val="1200"/>
              </a:spcAft>
              <a:buFont typeface="+mj-lt"/>
              <a:buAutoNum type="alphaLcParenR"/>
            </a:pPr>
            <a:r>
              <a:rPr lang="en-NZ" sz="4000" dirty="0" smtClean="0">
                <a:solidFill>
                  <a:schemeClr val="bg1"/>
                </a:solidFill>
              </a:rPr>
              <a:t>What is the trampoline’s </a:t>
            </a:r>
            <a:r>
              <a:rPr lang="en-NZ" sz="4000" dirty="0" smtClean="0">
                <a:solidFill>
                  <a:srgbClr val="FFFF00"/>
                </a:solidFill>
              </a:rPr>
              <a:t>spring constant</a:t>
            </a:r>
            <a:r>
              <a:rPr lang="en-NZ" sz="4000" dirty="0" smtClean="0">
                <a:solidFill>
                  <a:schemeClr val="bg1"/>
                </a:solidFill>
              </a:rPr>
              <a:t>?</a:t>
            </a:r>
          </a:p>
          <a:p>
            <a:pPr marL="742950" indent="-742950">
              <a:spcAft>
                <a:spcPts val="1200"/>
              </a:spcAft>
              <a:buFont typeface="+mj-lt"/>
              <a:buAutoNum type="alphaLcParenR"/>
            </a:pPr>
            <a:r>
              <a:rPr lang="en-NZ" sz="4000" dirty="0" smtClean="0">
                <a:solidFill>
                  <a:schemeClr val="bg1"/>
                </a:solidFill>
              </a:rPr>
              <a:t>How much </a:t>
            </a:r>
            <a:r>
              <a:rPr lang="en-NZ" sz="4000" dirty="0" smtClean="0">
                <a:solidFill>
                  <a:srgbClr val="FFFF00"/>
                </a:solidFill>
              </a:rPr>
              <a:t>elastic potential energy </a:t>
            </a:r>
            <a:r>
              <a:rPr lang="en-NZ" sz="4000" dirty="0" smtClean="0">
                <a:solidFill>
                  <a:schemeClr val="bg1"/>
                </a:solidFill>
              </a:rPr>
              <a:t>is stored in the trampoline?</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3400" y="452021"/>
            <a:ext cx="8077200" cy="5262979"/>
          </a:xfrm>
          <a:prstGeom prst="rect">
            <a:avLst/>
          </a:prstGeom>
          <a:noFill/>
        </p:spPr>
        <p:txBody>
          <a:bodyPr wrap="square" rtlCol="0">
            <a:spAutoFit/>
          </a:bodyPr>
          <a:lstStyle/>
          <a:p>
            <a:pPr algn="ctr"/>
            <a:r>
              <a:rPr lang="en-NZ" sz="4800" dirty="0" smtClean="0">
                <a:solidFill>
                  <a:schemeClr val="bg1"/>
                </a:solidFill>
              </a:rPr>
              <a:t>Gravitational Potential Energy</a:t>
            </a:r>
          </a:p>
          <a:p>
            <a:pPr algn="ctr"/>
            <a:endParaRPr lang="en-NZ" sz="4800" dirty="0" smtClean="0">
              <a:solidFill>
                <a:schemeClr val="bg1"/>
              </a:solidFill>
            </a:endParaRPr>
          </a:p>
          <a:p>
            <a:pPr algn="ctr"/>
            <a:endParaRPr lang="en-NZ" sz="4800" dirty="0" smtClean="0">
              <a:solidFill>
                <a:schemeClr val="bg1"/>
              </a:solidFill>
            </a:endParaRPr>
          </a:p>
          <a:p>
            <a:pPr algn="ctr"/>
            <a:r>
              <a:rPr lang="en-NZ" sz="4800" dirty="0" smtClean="0">
                <a:solidFill>
                  <a:schemeClr val="bg1"/>
                </a:solidFill>
              </a:rPr>
              <a:t>Kinetic Energy</a:t>
            </a:r>
          </a:p>
          <a:p>
            <a:pPr algn="ctr"/>
            <a:endParaRPr lang="en-NZ" sz="4800" dirty="0" smtClean="0">
              <a:solidFill>
                <a:schemeClr val="bg1"/>
              </a:solidFill>
            </a:endParaRPr>
          </a:p>
          <a:p>
            <a:pPr algn="ctr"/>
            <a:endParaRPr lang="en-NZ" sz="4800" dirty="0" smtClean="0">
              <a:solidFill>
                <a:schemeClr val="bg1"/>
              </a:solidFill>
            </a:endParaRPr>
          </a:p>
          <a:p>
            <a:pPr algn="ctr"/>
            <a:r>
              <a:rPr lang="en-NZ" sz="4800" dirty="0" smtClean="0">
                <a:solidFill>
                  <a:schemeClr val="bg1"/>
                </a:solidFill>
              </a:rPr>
              <a:t>Elastic Potential Energy</a:t>
            </a:r>
          </a:p>
        </p:txBody>
      </p:sp>
      <p:cxnSp>
        <p:nvCxnSpPr>
          <p:cNvPr id="6" name="Straight Arrow Connector 5"/>
          <p:cNvCxnSpPr/>
          <p:nvPr/>
        </p:nvCxnSpPr>
        <p:spPr>
          <a:xfrm rot="5400000">
            <a:off x="3886994" y="1980406"/>
            <a:ext cx="1219200" cy="1588"/>
          </a:xfrm>
          <a:prstGeom prst="straightConnector1">
            <a:avLst/>
          </a:prstGeom>
          <a:ln w="762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rot="5400000">
            <a:off x="3886994" y="4266406"/>
            <a:ext cx="1219200" cy="1588"/>
          </a:xfrm>
          <a:prstGeom prst="straightConnector1">
            <a:avLst/>
          </a:prstGeom>
          <a:ln w="762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rot="5400000" flipH="1" flipV="1">
            <a:off x="4267994" y="1980406"/>
            <a:ext cx="1219200" cy="1588"/>
          </a:xfrm>
          <a:prstGeom prst="straightConnector1">
            <a:avLst/>
          </a:prstGeom>
          <a:ln w="762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rot="5400000" flipH="1" flipV="1">
            <a:off x="4267994" y="4266406"/>
            <a:ext cx="1219200" cy="1588"/>
          </a:xfrm>
          <a:prstGeom prst="straightConnector1">
            <a:avLst/>
          </a:prstGeom>
          <a:ln w="76200">
            <a:solidFill>
              <a:schemeClr val="bg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3400" y="104537"/>
            <a:ext cx="8382000" cy="6524863"/>
          </a:xfrm>
          <a:prstGeom prst="rect">
            <a:avLst/>
          </a:prstGeom>
          <a:noFill/>
        </p:spPr>
        <p:txBody>
          <a:bodyPr wrap="square" rtlCol="0">
            <a:spAutoFit/>
          </a:bodyPr>
          <a:lstStyle/>
          <a:p>
            <a:pPr>
              <a:spcAft>
                <a:spcPts val="1200"/>
              </a:spcAft>
            </a:pPr>
            <a:r>
              <a:rPr lang="en-NZ" sz="6600" u="sng" dirty="0" smtClean="0">
                <a:solidFill>
                  <a:srgbClr val="FFFF00"/>
                </a:solidFill>
              </a:rPr>
              <a:t>Work</a:t>
            </a:r>
          </a:p>
          <a:p>
            <a:pPr lvl="0" algn="ctr">
              <a:spcAft>
                <a:spcPts val="1200"/>
              </a:spcAft>
            </a:pPr>
            <a:r>
              <a:rPr lang="en-NZ" sz="8800" i="1" dirty="0" smtClean="0">
                <a:solidFill>
                  <a:prstClr val="white"/>
                </a:solidFill>
                <a:latin typeface="Times New Roman" pitchFamily="18" charset="0"/>
                <a:cs typeface="Times New Roman" pitchFamily="18" charset="0"/>
              </a:rPr>
              <a:t>W = </a:t>
            </a:r>
            <a:r>
              <a:rPr lang="en-NZ" sz="8800" i="1" dirty="0" err="1" smtClean="0">
                <a:solidFill>
                  <a:prstClr val="white"/>
                </a:solidFill>
                <a:latin typeface="Times New Roman" pitchFamily="18" charset="0"/>
                <a:cs typeface="Times New Roman" pitchFamily="18" charset="0"/>
              </a:rPr>
              <a:t>Fd</a:t>
            </a:r>
            <a:endParaRPr lang="en-NZ" sz="3200" dirty="0" smtClean="0">
              <a:solidFill>
                <a:schemeClr val="bg1"/>
              </a:solidFill>
            </a:endParaRPr>
          </a:p>
          <a:p>
            <a:pPr marL="742950" indent="-742950">
              <a:spcAft>
                <a:spcPts val="1200"/>
              </a:spcAft>
              <a:buFont typeface="Arial" pitchFamily="34" charset="0"/>
              <a:buChar char="•"/>
            </a:pPr>
            <a:r>
              <a:rPr lang="en-NZ" sz="3600" dirty="0" smtClean="0">
                <a:solidFill>
                  <a:schemeClr val="bg1"/>
                </a:solidFill>
              </a:rPr>
              <a:t>Work is the process that </a:t>
            </a:r>
            <a:r>
              <a:rPr lang="en-NZ" sz="3600" dirty="0" smtClean="0">
                <a:solidFill>
                  <a:srgbClr val="FFFF00"/>
                </a:solidFill>
              </a:rPr>
              <a:t>transfers energy from one form to another</a:t>
            </a:r>
            <a:r>
              <a:rPr lang="en-NZ" sz="3600" dirty="0" smtClean="0">
                <a:solidFill>
                  <a:schemeClr val="bg1"/>
                </a:solidFill>
              </a:rPr>
              <a:t>.</a:t>
            </a:r>
          </a:p>
          <a:p>
            <a:pPr marL="742950" indent="-742950">
              <a:spcAft>
                <a:spcPts val="1200"/>
              </a:spcAft>
              <a:buFont typeface="Arial" pitchFamily="34" charset="0"/>
              <a:buChar char="•"/>
            </a:pPr>
            <a:r>
              <a:rPr lang="en-NZ" sz="3600" dirty="0" smtClean="0">
                <a:solidFill>
                  <a:schemeClr val="bg1"/>
                </a:solidFill>
              </a:rPr>
              <a:t>The amount of work depends on the </a:t>
            </a:r>
            <a:r>
              <a:rPr lang="en-NZ" sz="3600" dirty="0" smtClean="0">
                <a:solidFill>
                  <a:srgbClr val="FFFF00"/>
                </a:solidFill>
              </a:rPr>
              <a:t>forces</a:t>
            </a:r>
            <a:r>
              <a:rPr lang="en-NZ" sz="3600" dirty="0" smtClean="0">
                <a:solidFill>
                  <a:schemeClr val="bg1"/>
                </a:solidFill>
              </a:rPr>
              <a:t> involved and the </a:t>
            </a:r>
            <a:r>
              <a:rPr lang="en-NZ" sz="3600" dirty="0" smtClean="0">
                <a:solidFill>
                  <a:srgbClr val="FFFF00"/>
                </a:solidFill>
              </a:rPr>
              <a:t>distance</a:t>
            </a:r>
            <a:r>
              <a:rPr lang="en-NZ" sz="3600" dirty="0" smtClean="0">
                <a:solidFill>
                  <a:schemeClr val="bg1"/>
                </a:solidFill>
              </a:rPr>
              <a:t> through which those forces act.</a:t>
            </a:r>
          </a:p>
          <a:p>
            <a:pPr marL="742950" indent="-742950">
              <a:spcAft>
                <a:spcPts val="1200"/>
              </a:spcAft>
              <a:buFont typeface="Arial" pitchFamily="34" charset="0"/>
              <a:buChar char="•"/>
            </a:pPr>
            <a:r>
              <a:rPr lang="en-NZ" sz="3600" dirty="0" smtClean="0">
                <a:solidFill>
                  <a:schemeClr val="bg1"/>
                </a:solidFill>
              </a:rPr>
              <a:t>Work is measured in _________.</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228600"/>
            <a:ext cx="8382000" cy="5401479"/>
          </a:xfrm>
          <a:prstGeom prst="rect">
            <a:avLst/>
          </a:prstGeom>
          <a:noFill/>
        </p:spPr>
        <p:txBody>
          <a:bodyPr wrap="square" rtlCol="0">
            <a:spAutoFit/>
          </a:bodyPr>
          <a:lstStyle/>
          <a:p>
            <a:pPr lvl="0">
              <a:spcAft>
                <a:spcPts val="1800"/>
              </a:spcAft>
            </a:pPr>
            <a:r>
              <a:rPr lang="en-NZ" sz="4800" u="sng" dirty="0" smtClean="0">
                <a:solidFill>
                  <a:srgbClr val="FFFF00"/>
                </a:solidFill>
                <a:cs typeface="Times New Roman" pitchFamily="18" charset="0"/>
              </a:rPr>
              <a:t>Examples</a:t>
            </a:r>
          </a:p>
          <a:p>
            <a:pPr marL="742950" lvl="0" indent="-742950">
              <a:spcAft>
                <a:spcPts val="1800"/>
              </a:spcAft>
              <a:buFont typeface="Arial" pitchFamily="34" charset="0"/>
              <a:buChar char="•"/>
            </a:pPr>
            <a:r>
              <a:rPr lang="en-NZ" sz="3600" dirty="0" smtClean="0">
                <a:solidFill>
                  <a:schemeClr val="bg1"/>
                </a:solidFill>
                <a:cs typeface="Times New Roman" pitchFamily="18" charset="0"/>
              </a:rPr>
              <a:t>If a man pushes his car (mass = 1600 kg) with a force of 500 N and causes it to roll 2 m, how much work has he done?</a:t>
            </a:r>
          </a:p>
          <a:p>
            <a:pPr marL="742950" lvl="0" indent="-742950">
              <a:spcAft>
                <a:spcPts val="1800"/>
              </a:spcAft>
            </a:pPr>
            <a:endParaRPr lang="en-NZ" sz="3600" dirty="0" smtClean="0">
              <a:solidFill>
                <a:schemeClr val="bg1"/>
              </a:solidFill>
              <a:cs typeface="Times New Roman" pitchFamily="18" charset="0"/>
            </a:endParaRPr>
          </a:p>
          <a:p>
            <a:pPr marL="742950" lvl="0" indent="-742950">
              <a:spcAft>
                <a:spcPts val="1800"/>
              </a:spcAft>
              <a:buFont typeface="Arial" pitchFamily="34" charset="0"/>
              <a:buChar char="•"/>
            </a:pPr>
            <a:r>
              <a:rPr lang="en-NZ" sz="3600" dirty="0" smtClean="0">
                <a:solidFill>
                  <a:schemeClr val="bg1"/>
                </a:solidFill>
                <a:cs typeface="Times New Roman" pitchFamily="18" charset="0"/>
              </a:rPr>
              <a:t>If the man now lifts the car above his head, which </a:t>
            </a:r>
            <a:r>
              <a:rPr lang="en-NZ" sz="3600" dirty="0" smtClean="0">
                <a:solidFill>
                  <a:schemeClr val="bg1"/>
                </a:solidFill>
                <a:cs typeface="Times New Roman" pitchFamily="18" charset="0"/>
              </a:rPr>
              <a:t>is 2 </a:t>
            </a:r>
            <a:r>
              <a:rPr lang="en-NZ" sz="3600" dirty="0" smtClean="0">
                <a:solidFill>
                  <a:schemeClr val="bg1"/>
                </a:solidFill>
                <a:cs typeface="Times New Roman" pitchFamily="18" charset="0"/>
              </a:rPr>
              <a:t>m </a:t>
            </a:r>
            <a:r>
              <a:rPr lang="en-NZ" sz="3600" dirty="0" smtClean="0">
                <a:solidFill>
                  <a:schemeClr val="bg1"/>
                </a:solidFill>
                <a:cs typeface="Times New Roman" pitchFamily="18" charset="0"/>
              </a:rPr>
              <a:t>high above </a:t>
            </a:r>
            <a:r>
              <a:rPr lang="en-NZ" sz="3600" dirty="0" smtClean="0">
                <a:solidFill>
                  <a:schemeClr val="bg1"/>
                </a:solidFill>
                <a:cs typeface="Times New Roman" pitchFamily="18" charset="0"/>
              </a:rPr>
              <a:t>the ground, how much work has he done?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4"/>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3400" y="412790"/>
            <a:ext cx="8229600" cy="3016210"/>
          </a:xfrm>
          <a:prstGeom prst="rect">
            <a:avLst/>
          </a:prstGeom>
          <a:noFill/>
        </p:spPr>
        <p:txBody>
          <a:bodyPr wrap="square" rtlCol="0">
            <a:spAutoFit/>
          </a:bodyPr>
          <a:lstStyle/>
          <a:p>
            <a:pPr lvl="0">
              <a:spcAft>
                <a:spcPts val="1200"/>
              </a:spcAft>
            </a:pPr>
            <a:r>
              <a:rPr lang="en-NZ" sz="6000" i="1" dirty="0" err="1" smtClean="0">
                <a:solidFill>
                  <a:srgbClr val="FFFF00"/>
                </a:solidFill>
                <a:cs typeface="Times New Roman" pitchFamily="18" charset="0"/>
              </a:rPr>
              <a:t>Chocofish</a:t>
            </a:r>
            <a:r>
              <a:rPr lang="en-NZ" sz="6000" i="1" dirty="0" smtClean="0">
                <a:solidFill>
                  <a:srgbClr val="FFFF00"/>
                </a:solidFill>
                <a:cs typeface="Times New Roman" pitchFamily="18" charset="0"/>
              </a:rPr>
              <a:t> Question</a:t>
            </a:r>
          </a:p>
          <a:p>
            <a:pPr lvl="0">
              <a:spcAft>
                <a:spcPts val="1200"/>
              </a:spcAft>
            </a:pPr>
            <a:r>
              <a:rPr lang="en-NZ" sz="4000" dirty="0" smtClean="0">
                <a:solidFill>
                  <a:schemeClr val="bg1"/>
                </a:solidFill>
                <a:cs typeface="Times New Roman" pitchFamily="18" charset="0"/>
              </a:rPr>
              <a:t>If someone holds a 10 kg mass on his hands and walk 5 m across the floor, how much work has he done?</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3400" y="208776"/>
            <a:ext cx="8229600" cy="6247864"/>
          </a:xfrm>
          <a:prstGeom prst="rect">
            <a:avLst/>
          </a:prstGeom>
          <a:noFill/>
        </p:spPr>
        <p:txBody>
          <a:bodyPr wrap="square" rtlCol="0">
            <a:spAutoFit/>
          </a:bodyPr>
          <a:lstStyle/>
          <a:p>
            <a:pPr lvl="0">
              <a:spcAft>
                <a:spcPts val="1200"/>
              </a:spcAft>
            </a:pPr>
            <a:r>
              <a:rPr lang="en-NZ" sz="6000" i="1" dirty="0" smtClean="0">
                <a:solidFill>
                  <a:srgbClr val="FFFF00"/>
                </a:solidFill>
                <a:cs typeface="Times New Roman" pitchFamily="18" charset="0"/>
              </a:rPr>
              <a:t>CAUTION!!!</a:t>
            </a:r>
          </a:p>
          <a:p>
            <a:pPr lvl="0">
              <a:spcAft>
                <a:spcPts val="1200"/>
              </a:spcAft>
            </a:pPr>
            <a:r>
              <a:rPr lang="en-NZ" sz="3200" dirty="0" smtClean="0">
                <a:solidFill>
                  <a:schemeClr val="bg1"/>
                </a:solidFill>
                <a:cs typeface="Times New Roman" pitchFamily="18" charset="0"/>
              </a:rPr>
              <a:t>If someone holds a 10 kg mass on his hands and walk 5 m across the floor, how much work has he done? – </a:t>
            </a:r>
            <a:r>
              <a:rPr lang="en-NZ" sz="3200" i="1" dirty="0" smtClean="0">
                <a:solidFill>
                  <a:schemeClr val="bg1"/>
                </a:solidFill>
                <a:cs typeface="Times New Roman" pitchFamily="18" charset="0"/>
              </a:rPr>
              <a:t>NONE!!! </a:t>
            </a:r>
          </a:p>
          <a:p>
            <a:pPr lvl="0">
              <a:spcAft>
                <a:spcPts val="1200"/>
              </a:spcAft>
            </a:pPr>
            <a:r>
              <a:rPr lang="en-NZ" sz="3200" i="1" dirty="0" smtClean="0">
                <a:solidFill>
                  <a:schemeClr val="bg1"/>
                </a:solidFill>
                <a:cs typeface="Times New Roman" pitchFamily="18" charset="0"/>
              </a:rPr>
              <a:t>Why?</a:t>
            </a:r>
            <a:r>
              <a:rPr lang="en-NZ" sz="3200" dirty="0" smtClean="0">
                <a:solidFill>
                  <a:schemeClr val="bg1"/>
                </a:solidFill>
                <a:cs typeface="Times New Roman" pitchFamily="18" charset="0"/>
              </a:rPr>
              <a:t> - The direction of the force applied on the mass (</a:t>
            </a:r>
            <a:r>
              <a:rPr lang="en-NZ" sz="3200" i="1" dirty="0" smtClean="0">
                <a:solidFill>
                  <a:schemeClr val="bg1"/>
                </a:solidFill>
                <a:cs typeface="Times New Roman" pitchFamily="18" charset="0"/>
              </a:rPr>
              <a:t>downward, vertical</a:t>
            </a:r>
            <a:r>
              <a:rPr lang="en-NZ" sz="3200" dirty="0" smtClean="0">
                <a:solidFill>
                  <a:schemeClr val="bg1"/>
                </a:solidFill>
                <a:cs typeface="Times New Roman" pitchFamily="18" charset="0"/>
              </a:rPr>
              <a:t>) and the direction of its movement (</a:t>
            </a:r>
            <a:r>
              <a:rPr lang="en-NZ" sz="3200" i="1" dirty="0" smtClean="0">
                <a:solidFill>
                  <a:schemeClr val="bg1"/>
                </a:solidFill>
                <a:cs typeface="Times New Roman" pitchFamily="18" charset="0"/>
              </a:rPr>
              <a:t>forward, horizontal</a:t>
            </a:r>
            <a:r>
              <a:rPr lang="en-NZ" sz="3200" dirty="0" smtClean="0">
                <a:solidFill>
                  <a:schemeClr val="bg1"/>
                </a:solidFill>
                <a:cs typeface="Times New Roman" pitchFamily="18" charset="0"/>
              </a:rPr>
              <a:t>) are </a:t>
            </a:r>
            <a:r>
              <a:rPr lang="en-NZ" sz="3200" i="1" u="sng" dirty="0" smtClean="0">
                <a:solidFill>
                  <a:schemeClr val="bg1"/>
                </a:solidFill>
                <a:cs typeface="Times New Roman" pitchFamily="18" charset="0"/>
              </a:rPr>
              <a:t>perpendicular</a:t>
            </a:r>
            <a:r>
              <a:rPr lang="en-NZ" sz="3200" dirty="0" smtClean="0">
                <a:solidFill>
                  <a:schemeClr val="bg1"/>
                </a:solidFill>
                <a:cs typeface="Times New Roman" pitchFamily="18" charset="0"/>
              </a:rPr>
              <a:t>. Since vertical force cannot affect horizontal movement, the force applied on the mass (holding) is not accountable for its movement (across the floor) at all.</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182225"/>
            <a:ext cx="8382000" cy="6370975"/>
          </a:xfrm>
          <a:prstGeom prst="rect">
            <a:avLst/>
          </a:prstGeom>
          <a:noFill/>
        </p:spPr>
        <p:txBody>
          <a:bodyPr wrap="square" rtlCol="0">
            <a:spAutoFit/>
          </a:bodyPr>
          <a:lstStyle/>
          <a:p>
            <a:pPr lvl="0">
              <a:spcAft>
                <a:spcPts val="1200"/>
              </a:spcAft>
            </a:pPr>
            <a:r>
              <a:rPr lang="en-NZ" sz="4800" u="sng" dirty="0" smtClean="0">
                <a:solidFill>
                  <a:srgbClr val="FFFF00"/>
                </a:solidFill>
                <a:cs typeface="Times New Roman" pitchFamily="18" charset="0"/>
              </a:rPr>
              <a:t>Example</a:t>
            </a:r>
          </a:p>
          <a:p>
            <a:pPr lvl="0">
              <a:spcAft>
                <a:spcPts val="1200"/>
              </a:spcAft>
            </a:pPr>
            <a:r>
              <a:rPr lang="en-NZ" sz="3200" dirty="0" smtClean="0">
                <a:solidFill>
                  <a:schemeClr val="bg1"/>
                </a:solidFill>
                <a:cs typeface="Times New Roman" pitchFamily="18" charset="0"/>
              </a:rPr>
              <a:t>A man is pushing his lawnmower with a force of </a:t>
            </a:r>
            <a:r>
              <a:rPr lang="en-NZ" sz="3200" dirty="0" smtClean="0">
                <a:solidFill>
                  <a:srgbClr val="FFFF00"/>
                </a:solidFill>
                <a:cs typeface="Times New Roman" pitchFamily="18" charset="0"/>
              </a:rPr>
              <a:t>100 N</a:t>
            </a:r>
            <a:r>
              <a:rPr lang="en-NZ" sz="3200" dirty="0" smtClean="0">
                <a:solidFill>
                  <a:schemeClr val="bg1"/>
                </a:solidFill>
                <a:cs typeface="Times New Roman" pitchFamily="18" charset="0"/>
              </a:rPr>
              <a:t>, at an angle of </a:t>
            </a:r>
            <a:r>
              <a:rPr lang="en-NZ" sz="3200" dirty="0" smtClean="0">
                <a:solidFill>
                  <a:srgbClr val="FFFF00"/>
                </a:solidFill>
                <a:cs typeface="Times New Roman" pitchFamily="18" charset="0"/>
              </a:rPr>
              <a:t>30</a:t>
            </a:r>
            <a:r>
              <a:rPr lang="en-NZ" sz="3200" baseline="30000" dirty="0" smtClean="0">
                <a:solidFill>
                  <a:srgbClr val="FFFF00"/>
                </a:solidFill>
                <a:cs typeface="Times New Roman" pitchFamily="18" charset="0"/>
              </a:rPr>
              <a:t>o</a:t>
            </a:r>
            <a:r>
              <a:rPr lang="en-NZ" sz="3200" dirty="0" smtClean="0">
                <a:solidFill>
                  <a:schemeClr val="bg1"/>
                </a:solidFill>
                <a:cs typeface="Times New Roman" pitchFamily="18" charset="0"/>
              </a:rPr>
              <a:t> from the ground. While he is pushing, the lawnmower moves </a:t>
            </a:r>
            <a:r>
              <a:rPr lang="en-NZ" sz="3200" dirty="0" smtClean="0">
                <a:solidFill>
                  <a:srgbClr val="FFFF00"/>
                </a:solidFill>
                <a:cs typeface="Times New Roman" pitchFamily="18" charset="0"/>
              </a:rPr>
              <a:t>10 m</a:t>
            </a:r>
            <a:r>
              <a:rPr lang="en-NZ" sz="3200" dirty="0" smtClean="0">
                <a:solidFill>
                  <a:schemeClr val="bg1"/>
                </a:solidFill>
                <a:cs typeface="Times New Roman" pitchFamily="18" charset="0"/>
              </a:rPr>
              <a:t> across the lawn.</a:t>
            </a:r>
          </a:p>
          <a:p>
            <a:pPr marL="514350" lvl="0" indent="-514350">
              <a:spcAft>
                <a:spcPts val="1200"/>
              </a:spcAft>
              <a:buFont typeface="+mj-lt"/>
              <a:buAutoNum type="alphaLcParenR"/>
            </a:pPr>
            <a:r>
              <a:rPr lang="en-NZ" sz="3200" dirty="0" smtClean="0">
                <a:solidFill>
                  <a:schemeClr val="bg1"/>
                </a:solidFill>
                <a:cs typeface="Times New Roman" pitchFamily="18" charset="0"/>
              </a:rPr>
              <a:t>Calculate the </a:t>
            </a:r>
            <a:r>
              <a:rPr lang="en-NZ" sz="3200" dirty="0" smtClean="0">
                <a:solidFill>
                  <a:srgbClr val="FFFF00"/>
                </a:solidFill>
                <a:cs typeface="Times New Roman" pitchFamily="18" charset="0"/>
              </a:rPr>
              <a:t>vertical</a:t>
            </a:r>
            <a:r>
              <a:rPr lang="en-NZ" sz="3200" dirty="0" smtClean="0">
                <a:solidFill>
                  <a:schemeClr val="bg1"/>
                </a:solidFill>
                <a:cs typeface="Times New Roman" pitchFamily="18" charset="0"/>
              </a:rPr>
              <a:t>                                 component of the force.</a:t>
            </a:r>
          </a:p>
          <a:p>
            <a:pPr marL="514350" lvl="0" indent="-514350">
              <a:spcAft>
                <a:spcPts val="1200"/>
              </a:spcAft>
              <a:buFont typeface="+mj-lt"/>
              <a:buAutoNum type="alphaLcParenR"/>
            </a:pPr>
            <a:r>
              <a:rPr lang="en-NZ" sz="3200" dirty="0" smtClean="0">
                <a:solidFill>
                  <a:schemeClr val="bg1"/>
                </a:solidFill>
                <a:cs typeface="Times New Roman" pitchFamily="18" charset="0"/>
              </a:rPr>
              <a:t>Calculate the </a:t>
            </a:r>
            <a:r>
              <a:rPr lang="en-NZ" sz="3200" dirty="0" smtClean="0">
                <a:solidFill>
                  <a:srgbClr val="FFFF00"/>
                </a:solidFill>
                <a:cs typeface="Times New Roman" pitchFamily="18" charset="0"/>
              </a:rPr>
              <a:t>horizontal</a:t>
            </a:r>
            <a:r>
              <a:rPr lang="en-NZ" sz="3200" dirty="0" smtClean="0">
                <a:solidFill>
                  <a:schemeClr val="bg1"/>
                </a:solidFill>
                <a:cs typeface="Times New Roman" pitchFamily="18" charset="0"/>
              </a:rPr>
              <a:t>                           component of the force.</a:t>
            </a:r>
          </a:p>
          <a:p>
            <a:pPr marL="514350" lvl="0" indent="-514350">
              <a:spcAft>
                <a:spcPts val="1200"/>
              </a:spcAft>
              <a:buFont typeface="+mj-lt"/>
              <a:buAutoNum type="alphaLcParenR"/>
            </a:pPr>
            <a:r>
              <a:rPr lang="en-NZ" sz="3200" dirty="0" smtClean="0">
                <a:solidFill>
                  <a:schemeClr val="bg1"/>
                </a:solidFill>
                <a:cs typeface="Times New Roman" pitchFamily="18" charset="0"/>
              </a:rPr>
              <a:t>Calculate the </a:t>
            </a:r>
            <a:r>
              <a:rPr lang="en-NZ" sz="3200" dirty="0" smtClean="0">
                <a:solidFill>
                  <a:schemeClr val="bg1"/>
                </a:solidFill>
                <a:cs typeface="Times New Roman" pitchFamily="18" charset="0"/>
              </a:rPr>
              <a:t>amount of                                </a:t>
            </a:r>
            <a:r>
              <a:rPr lang="en-NZ" sz="3200" dirty="0" smtClean="0">
                <a:solidFill>
                  <a:srgbClr val="FFFF00"/>
                </a:solidFill>
                <a:cs typeface="Times New Roman" pitchFamily="18" charset="0"/>
              </a:rPr>
              <a:t>work</a:t>
            </a:r>
            <a:r>
              <a:rPr lang="en-NZ" sz="3200" dirty="0" smtClean="0">
                <a:solidFill>
                  <a:schemeClr val="bg1"/>
                </a:solidFill>
                <a:cs typeface="Times New Roman" pitchFamily="18" charset="0"/>
              </a:rPr>
              <a:t> </a:t>
            </a:r>
            <a:r>
              <a:rPr lang="en-NZ" sz="3200" dirty="0" smtClean="0">
                <a:solidFill>
                  <a:schemeClr val="bg1"/>
                </a:solidFill>
                <a:cs typeface="Times New Roman" pitchFamily="18" charset="0"/>
              </a:rPr>
              <a:t>done </a:t>
            </a:r>
            <a:r>
              <a:rPr lang="en-NZ" sz="3200" dirty="0" smtClean="0">
                <a:solidFill>
                  <a:schemeClr val="bg1"/>
                </a:solidFill>
                <a:cs typeface="Times New Roman" pitchFamily="18" charset="0"/>
              </a:rPr>
              <a:t>by </a:t>
            </a:r>
            <a:r>
              <a:rPr lang="en-NZ" sz="3200" dirty="0" smtClean="0">
                <a:solidFill>
                  <a:schemeClr val="bg1"/>
                </a:solidFill>
                <a:cs typeface="Times New Roman" pitchFamily="18" charset="0"/>
              </a:rPr>
              <a:t>the man on his lawnmower.</a:t>
            </a:r>
          </a:p>
        </p:txBody>
      </p:sp>
      <p:pic>
        <p:nvPicPr>
          <p:cNvPr id="1026" name="Picture 2"/>
          <p:cNvPicPr>
            <a:picLocks noChangeAspect="1" noChangeArrowheads="1"/>
          </p:cNvPicPr>
          <p:nvPr/>
        </p:nvPicPr>
        <p:blipFill>
          <a:blip r:embed="rId2"/>
          <a:srcRect/>
          <a:stretch>
            <a:fillRect/>
          </a:stretch>
        </p:blipFill>
        <p:spPr bwMode="auto">
          <a:xfrm>
            <a:off x="5379443" y="2895601"/>
            <a:ext cx="3307357" cy="2895599"/>
          </a:xfrm>
          <a:prstGeom prst="rect">
            <a:avLst/>
          </a:prstGeom>
          <a:noFill/>
          <a:ln w="9525">
            <a:noFill/>
            <a:miter lim="800000"/>
            <a:headEnd/>
            <a:tailEnd/>
          </a:ln>
          <a:effec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3400" y="104537"/>
            <a:ext cx="8382000" cy="6140142"/>
          </a:xfrm>
          <a:prstGeom prst="rect">
            <a:avLst/>
          </a:prstGeom>
          <a:noFill/>
        </p:spPr>
        <p:txBody>
          <a:bodyPr wrap="square" rtlCol="0">
            <a:spAutoFit/>
          </a:bodyPr>
          <a:lstStyle/>
          <a:p>
            <a:pPr>
              <a:spcAft>
                <a:spcPts val="1800"/>
              </a:spcAft>
            </a:pPr>
            <a:r>
              <a:rPr lang="en-NZ" sz="6600" u="sng" dirty="0" smtClean="0">
                <a:solidFill>
                  <a:srgbClr val="FFFF00"/>
                </a:solidFill>
              </a:rPr>
              <a:t>Power</a:t>
            </a:r>
          </a:p>
          <a:p>
            <a:pPr marL="742950" indent="-742950">
              <a:spcAft>
                <a:spcPts val="1800"/>
              </a:spcAft>
              <a:buFont typeface="Arial" pitchFamily="34" charset="0"/>
              <a:buChar char="•"/>
            </a:pPr>
            <a:endParaRPr lang="en-NZ" sz="3600" dirty="0" smtClean="0">
              <a:solidFill>
                <a:schemeClr val="bg1"/>
              </a:solidFill>
            </a:endParaRPr>
          </a:p>
          <a:p>
            <a:pPr marL="742950" indent="-742950">
              <a:spcAft>
                <a:spcPts val="1800"/>
              </a:spcAft>
              <a:buFont typeface="Arial" pitchFamily="34" charset="0"/>
              <a:buChar char="•"/>
            </a:pPr>
            <a:endParaRPr lang="en-NZ" sz="3600" dirty="0" smtClean="0">
              <a:solidFill>
                <a:schemeClr val="bg1"/>
              </a:solidFill>
            </a:endParaRPr>
          </a:p>
          <a:p>
            <a:pPr marL="742950" indent="-742950">
              <a:spcAft>
                <a:spcPts val="1800"/>
              </a:spcAft>
              <a:buFont typeface="Arial" pitchFamily="34" charset="0"/>
              <a:buChar char="•"/>
            </a:pPr>
            <a:r>
              <a:rPr lang="en-NZ" sz="3600" dirty="0" smtClean="0">
                <a:solidFill>
                  <a:schemeClr val="bg1"/>
                </a:solidFill>
              </a:rPr>
              <a:t>Power is how much work is done “</a:t>
            </a:r>
            <a:r>
              <a:rPr lang="en-NZ" sz="3600" dirty="0" smtClean="0">
                <a:solidFill>
                  <a:srgbClr val="FFFF00"/>
                </a:solidFill>
              </a:rPr>
              <a:t>per second”</a:t>
            </a:r>
            <a:r>
              <a:rPr lang="en-NZ" sz="3600" dirty="0" smtClean="0">
                <a:solidFill>
                  <a:schemeClr val="bg1"/>
                </a:solidFill>
              </a:rPr>
              <a:t>.</a:t>
            </a:r>
          </a:p>
          <a:p>
            <a:pPr marL="742950" indent="-742950">
              <a:spcAft>
                <a:spcPts val="1800"/>
              </a:spcAft>
              <a:buFont typeface="Arial" pitchFamily="34" charset="0"/>
              <a:buChar char="•"/>
            </a:pPr>
            <a:r>
              <a:rPr lang="en-NZ" sz="3600" i="1" dirty="0" smtClean="0">
                <a:solidFill>
                  <a:schemeClr val="bg1"/>
                </a:solidFill>
              </a:rPr>
              <a:t>It’s not just the amount of work being done, but </a:t>
            </a:r>
            <a:r>
              <a:rPr lang="en-NZ" sz="3600" i="1" dirty="0" smtClean="0">
                <a:solidFill>
                  <a:srgbClr val="FFFF00"/>
                </a:solidFill>
              </a:rPr>
              <a:t>HOW FAST</a:t>
            </a:r>
            <a:r>
              <a:rPr lang="en-NZ" sz="3600" i="1" dirty="0" smtClean="0">
                <a:solidFill>
                  <a:schemeClr val="bg1"/>
                </a:solidFill>
              </a:rPr>
              <a:t> it’s being done!</a:t>
            </a:r>
          </a:p>
          <a:p>
            <a:pPr marL="742950" indent="-742950">
              <a:spcAft>
                <a:spcPts val="1800"/>
              </a:spcAft>
              <a:buFont typeface="Arial" pitchFamily="34" charset="0"/>
              <a:buChar char="•"/>
            </a:pPr>
            <a:r>
              <a:rPr lang="en-NZ" sz="3600" i="1" dirty="0" smtClean="0">
                <a:solidFill>
                  <a:schemeClr val="bg1"/>
                </a:solidFill>
              </a:rPr>
              <a:t>Power is measured in _______</a:t>
            </a:r>
          </a:p>
        </p:txBody>
      </p:sp>
      <p:pic>
        <p:nvPicPr>
          <p:cNvPr id="2050" name="Picture 2"/>
          <p:cNvPicPr>
            <a:picLocks noChangeAspect="1" noChangeArrowheads="1"/>
          </p:cNvPicPr>
          <p:nvPr/>
        </p:nvPicPr>
        <p:blipFill>
          <a:blip r:embed="rId2"/>
          <a:srcRect/>
          <a:stretch>
            <a:fillRect/>
          </a:stretch>
        </p:blipFill>
        <p:spPr bwMode="auto">
          <a:xfrm>
            <a:off x="3276600" y="457200"/>
            <a:ext cx="2777383" cy="2286000"/>
          </a:xfrm>
          <a:prstGeom prst="rect">
            <a:avLst/>
          </a:prstGeom>
          <a:noFill/>
          <a:ln w="9525">
            <a:noFill/>
            <a:miter lim="800000"/>
            <a:headEnd/>
            <a:tailEnd/>
          </a:ln>
          <a:effec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251222"/>
            <a:ext cx="8382000" cy="5924699"/>
          </a:xfrm>
          <a:prstGeom prst="rect">
            <a:avLst/>
          </a:prstGeom>
          <a:noFill/>
        </p:spPr>
        <p:txBody>
          <a:bodyPr wrap="square" rtlCol="0">
            <a:spAutoFit/>
          </a:bodyPr>
          <a:lstStyle/>
          <a:p>
            <a:pPr lvl="0">
              <a:spcAft>
                <a:spcPts val="1800"/>
              </a:spcAft>
            </a:pPr>
            <a:r>
              <a:rPr lang="en-NZ" sz="4800" u="sng" dirty="0" smtClean="0">
                <a:solidFill>
                  <a:srgbClr val="FFFF00"/>
                </a:solidFill>
                <a:cs typeface="Times New Roman" pitchFamily="18" charset="0"/>
              </a:rPr>
              <a:t>Example</a:t>
            </a:r>
          </a:p>
          <a:p>
            <a:pPr lvl="0">
              <a:spcAft>
                <a:spcPts val="1800"/>
              </a:spcAft>
            </a:pPr>
            <a:r>
              <a:rPr lang="en-NZ" sz="3200" dirty="0" smtClean="0">
                <a:solidFill>
                  <a:schemeClr val="bg1"/>
                </a:solidFill>
                <a:cs typeface="Times New Roman" pitchFamily="18" charset="0"/>
              </a:rPr>
              <a:t>Two men are lifting weights. Each man lifts a weight (mass = </a:t>
            </a:r>
            <a:r>
              <a:rPr lang="en-NZ" sz="3200" dirty="0" smtClean="0">
                <a:solidFill>
                  <a:srgbClr val="FFFF00"/>
                </a:solidFill>
                <a:cs typeface="Times New Roman" pitchFamily="18" charset="0"/>
              </a:rPr>
              <a:t>120 kg</a:t>
            </a:r>
            <a:r>
              <a:rPr lang="en-NZ" sz="3200" dirty="0" smtClean="0">
                <a:solidFill>
                  <a:schemeClr val="bg1"/>
                </a:solidFill>
                <a:cs typeface="Times New Roman" pitchFamily="18" charset="0"/>
              </a:rPr>
              <a:t>) </a:t>
            </a:r>
            <a:r>
              <a:rPr lang="en-NZ" sz="3200" dirty="0" smtClean="0">
                <a:solidFill>
                  <a:srgbClr val="FFFF00"/>
                </a:solidFill>
                <a:cs typeface="Times New Roman" pitchFamily="18" charset="0"/>
              </a:rPr>
              <a:t>1.4 m</a:t>
            </a:r>
            <a:r>
              <a:rPr lang="en-NZ" sz="3200" dirty="0" smtClean="0">
                <a:solidFill>
                  <a:schemeClr val="bg1"/>
                </a:solidFill>
                <a:cs typeface="Times New Roman" pitchFamily="18" charset="0"/>
              </a:rPr>
              <a:t> above the ground.</a:t>
            </a:r>
          </a:p>
          <a:p>
            <a:pPr marL="514350" lvl="0" indent="-514350">
              <a:spcAft>
                <a:spcPts val="1800"/>
              </a:spcAft>
              <a:buFont typeface="+mj-lt"/>
              <a:buAutoNum type="alphaLcParenR"/>
            </a:pPr>
            <a:r>
              <a:rPr lang="en-NZ" sz="3200" dirty="0" smtClean="0">
                <a:solidFill>
                  <a:schemeClr val="bg1"/>
                </a:solidFill>
                <a:cs typeface="Times New Roman" pitchFamily="18" charset="0"/>
              </a:rPr>
              <a:t>Calculate the </a:t>
            </a:r>
            <a:r>
              <a:rPr lang="en-NZ" sz="3200" dirty="0" smtClean="0">
                <a:solidFill>
                  <a:srgbClr val="FFFF00"/>
                </a:solidFill>
                <a:cs typeface="Times New Roman" pitchFamily="18" charset="0"/>
              </a:rPr>
              <a:t>work </a:t>
            </a:r>
            <a:r>
              <a:rPr lang="en-NZ" sz="3200" dirty="0" smtClean="0">
                <a:solidFill>
                  <a:schemeClr val="bg1"/>
                </a:solidFill>
                <a:cs typeface="Times New Roman" pitchFamily="18" charset="0"/>
              </a:rPr>
              <a:t>done by each man.</a:t>
            </a:r>
          </a:p>
          <a:p>
            <a:pPr lvl="0">
              <a:spcAft>
                <a:spcPts val="1800"/>
              </a:spcAft>
            </a:pPr>
            <a:r>
              <a:rPr lang="en-NZ" sz="3200" dirty="0" smtClean="0">
                <a:solidFill>
                  <a:schemeClr val="bg1"/>
                </a:solidFill>
                <a:cs typeface="Times New Roman" pitchFamily="18" charset="0"/>
              </a:rPr>
              <a:t>One of the men, named ‘Andy’, takes </a:t>
            </a:r>
            <a:r>
              <a:rPr lang="en-NZ" sz="3200" dirty="0" smtClean="0">
                <a:solidFill>
                  <a:srgbClr val="FFFF00"/>
                </a:solidFill>
                <a:cs typeface="Times New Roman" pitchFamily="18" charset="0"/>
              </a:rPr>
              <a:t>2 seconds </a:t>
            </a:r>
            <a:r>
              <a:rPr lang="en-NZ" sz="3200" dirty="0" smtClean="0">
                <a:solidFill>
                  <a:schemeClr val="bg1"/>
                </a:solidFill>
                <a:cs typeface="Times New Roman" pitchFamily="18" charset="0"/>
              </a:rPr>
              <a:t>to lift the weight. The other man, named ‘Billy’, takes </a:t>
            </a:r>
            <a:r>
              <a:rPr lang="en-NZ" sz="3200" dirty="0" smtClean="0">
                <a:solidFill>
                  <a:srgbClr val="FFFF00"/>
                </a:solidFill>
                <a:cs typeface="Times New Roman" pitchFamily="18" charset="0"/>
              </a:rPr>
              <a:t>2.5 seconds </a:t>
            </a:r>
            <a:r>
              <a:rPr lang="en-NZ" sz="3200" dirty="0" smtClean="0">
                <a:solidFill>
                  <a:schemeClr val="bg1"/>
                </a:solidFill>
                <a:cs typeface="Times New Roman" pitchFamily="18" charset="0"/>
              </a:rPr>
              <a:t>to lift the weight.</a:t>
            </a:r>
          </a:p>
          <a:p>
            <a:pPr marL="514350" lvl="0" indent="-514350">
              <a:spcAft>
                <a:spcPts val="1800"/>
              </a:spcAft>
              <a:buFont typeface="+mj-lt"/>
              <a:buAutoNum type="alphaLcParenR" startAt="2"/>
            </a:pPr>
            <a:r>
              <a:rPr lang="en-NZ" sz="3200" dirty="0" smtClean="0">
                <a:solidFill>
                  <a:schemeClr val="bg1"/>
                </a:solidFill>
                <a:cs typeface="Times New Roman" pitchFamily="18" charset="0"/>
              </a:rPr>
              <a:t>Calculate Andy’s </a:t>
            </a:r>
            <a:r>
              <a:rPr lang="en-NZ" sz="3200" dirty="0" smtClean="0">
                <a:solidFill>
                  <a:srgbClr val="FFFF00"/>
                </a:solidFill>
                <a:cs typeface="Times New Roman" pitchFamily="18" charset="0"/>
              </a:rPr>
              <a:t>power</a:t>
            </a:r>
            <a:r>
              <a:rPr lang="en-NZ" sz="3200" dirty="0" smtClean="0">
                <a:solidFill>
                  <a:schemeClr val="bg1"/>
                </a:solidFill>
                <a:cs typeface="Times New Roman" pitchFamily="18" charset="0"/>
              </a:rPr>
              <a:t> output.</a:t>
            </a:r>
          </a:p>
          <a:p>
            <a:pPr marL="514350" lvl="0" indent="-514350">
              <a:spcAft>
                <a:spcPts val="1800"/>
              </a:spcAft>
              <a:buFont typeface="+mj-lt"/>
              <a:buAutoNum type="alphaLcParenR" startAt="2"/>
            </a:pPr>
            <a:r>
              <a:rPr lang="en-NZ" sz="3200" dirty="0" smtClean="0">
                <a:solidFill>
                  <a:schemeClr val="bg1"/>
                </a:solidFill>
                <a:cs typeface="Times New Roman" pitchFamily="18" charset="0"/>
              </a:rPr>
              <a:t>Calculate Billy’s </a:t>
            </a:r>
            <a:r>
              <a:rPr lang="en-NZ" sz="3200" dirty="0" smtClean="0">
                <a:solidFill>
                  <a:srgbClr val="FFFF00"/>
                </a:solidFill>
                <a:cs typeface="Times New Roman" pitchFamily="18" charset="0"/>
              </a:rPr>
              <a:t>power</a:t>
            </a:r>
            <a:r>
              <a:rPr lang="en-NZ" sz="3200" dirty="0" smtClean="0">
                <a:solidFill>
                  <a:schemeClr val="bg1"/>
                </a:solidFill>
                <a:cs typeface="Times New Roman" pitchFamily="18" charset="0"/>
              </a:rPr>
              <a:t> output.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4"/>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srcRect/>
          <a:stretch>
            <a:fillRect/>
          </a:stretch>
        </p:blipFill>
        <p:spPr bwMode="auto">
          <a:xfrm>
            <a:off x="2895600" y="0"/>
            <a:ext cx="6248400" cy="6858000"/>
          </a:xfrm>
          <a:prstGeom prst="rect">
            <a:avLst/>
          </a:prstGeom>
          <a:noFill/>
          <a:ln w="9525">
            <a:noFill/>
            <a:miter lim="800000"/>
            <a:headEnd/>
            <a:tailEnd/>
          </a:ln>
        </p:spPr>
      </p:pic>
      <p:pic>
        <p:nvPicPr>
          <p:cNvPr id="3" name="Picture 3"/>
          <p:cNvPicPr>
            <a:picLocks noChangeAspect="1" noChangeArrowheads="1"/>
          </p:cNvPicPr>
          <p:nvPr/>
        </p:nvPicPr>
        <p:blipFill>
          <a:blip r:embed="rId3"/>
          <a:srcRect/>
          <a:stretch>
            <a:fillRect/>
          </a:stretch>
        </p:blipFill>
        <p:spPr bwMode="auto">
          <a:xfrm>
            <a:off x="0" y="2743200"/>
            <a:ext cx="2895600" cy="4114800"/>
          </a:xfrm>
          <a:prstGeom prst="rect">
            <a:avLst/>
          </a:prstGeom>
          <a:noFill/>
          <a:ln w="9525">
            <a:noFill/>
            <a:miter lim="800000"/>
            <a:headEnd/>
            <a:tailEnd/>
          </a:ln>
        </p:spPr>
      </p:pic>
      <p:pic>
        <p:nvPicPr>
          <p:cNvPr id="4" name="Picture 2"/>
          <p:cNvPicPr>
            <a:picLocks noChangeAspect="1" noChangeArrowheads="1"/>
          </p:cNvPicPr>
          <p:nvPr/>
        </p:nvPicPr>
        <p:blipFill>
          <a:blip r:embed="rId4"/>
          <a:srcRect/>
          <a:stretch>
            <a:fillRect/>
          </a:stretch>
        </p:blipFill>
        <p:spPr bwMode="auto">
          <a:xfrm>
            <a:off x="1" y="0"/>
            <a:ext cx="2895600" cy="274319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기본 디자인">
  <a:themeElements>
    <a:clrScheme name="기본 디자인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기본 디자인">
      <a:majorFont>
        <a:latin typeface="굴림"/>
        <a:ea typeface="굴림"/>
        <a:cs typeface=""/>
      </a:majorFont>
      <a:minorFont>
        <a:latin typeface="굴림"/>
        <a:ea typeface="굴림"/>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1" hangingPunct="1">
          <a:lnSpc>
            <a:spcPct val="100000"/>
          </a:lnSpc>
          <a:spcBef>
            <a:spcPct val="0"/>
          </a:spcBef>
          <a:spcAft>
            <a:spcPct val="0"/>
          </a:spcAft>
          <a:buClrTx/>
          <a:buSzTx/>
          <a:buFontTx/>
          <a:buNone/>
          <a:tabLst/>
          <a:defRPr kumimoji="1" lang="ko-KR" altLang="en-US" sz="1800" b="0" i="0" u="none" strike="noStrike" cap="none" normalizeH="0" baseline="0" smtClean="0">
            <a:ln>
              <a:noFill/>
            </a:ln>
            <a:solidFill>
              <a:schemeClr val="tx1"/>
            </a:solidFill>
            <a:effectLst/>
            <a:latin typeface="굴림" pitchFamily="50" charset="-127"/>
            <a:ea typeface="굴림" pitchFamily="50" charset="-127"/>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1" hangingPunct="1">
          <a:lnSpc>
            <a:spcPct val="100000"/>
          </a:lnSpc>
          <a:spcBef>
            <a:spcPct val="0"/>
          </a:spcBef>
          <a:spcAft>
            <a:spcPct val="0"/>
          </a:spcAft>
          <a:buClrTx/>
          <a:buSzTx/>
          <a:buFontTx/>
          <a:buNone/>
          <a:tabLst/>
          <a:defRPr kumimoji="1" lang="ko-KR" altLang="en-US" sz="1800" b="0" i="0" u="none" strike="noStrike" cap="none" normalizeH="0" baseline="0" smtClean="0">
            <a:ln>
              <a:noFill/>
            </a:ln>
            <a:solidFill>
              <a:schemeClr val="tx1"/>
            </a:solidFill>
            <a:effectLst/>
            <a:latin typeface="굴림" pitchFamily="50" charset="-127"/>
            <a:ea typeface="굴림" pitchFamily="50" charset="-127"/>
          </a:defRPr>
        </a:defPPr>
      </a:lstStyle>
    </a:lnDef>
  </a:objectDefaults>
  <a:extraClrSchemeLst>
    <a:extraClrScheme>
      <a:clrScheme name="기본 디자인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기본 디자인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기본 디자인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기본 디자인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기본 디자인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기본 디자인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기본 디자인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기본 디자인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기본 디자인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기본 디자인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기본 디자인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기본 디자인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139</TotalTime>
  <Words>898</Words>
  <Application>Microsoft Office PowerPoint</Application>
  <PresentationFormat>On-screen Show (4:3)</PresentationFormat>
  <Paragraphs>105</Paragraphs>
  <Slides>44</Slides>
  <Notes>0</Notes>
  <HiddenSlides>0</HiddenSlides>
  <MMClips>0</MMClips>
  <ScaleCrop>false</ScaleCrop>
  <HeadingPairs>
    <vt:vector size="4" baseType="variant">
      <vt:variant>
        <vt:lpstr>Theme</vt:lpstr>
      </vt:variant>
      <vt:variant>
        <vt:i4>2</vt:i4>
      </vt:variant>
      <vt:variant>
        <vt:lpstr>Slide Titles</vt:lpstr>
      </vt:variant>
      <vt:variant>
        <vt:i4>44</vt:i4>
      </vt:variant>
    </vt:vector>
  </HeadingPairs>
  <TitlesOfParts>
    <vt:vector size="46" baseType="lpstr">
      <vt:lpstr>Office Theme</vt:lpstr>
      <vt:lpstr>기본 디자인</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
  <cp:lastModifiedBy>Ministry of Education</cp:lastModifiedBy>
  <cp:revision>70</cp:revision>
  <dcterms:created xsi:type="dcterms:W3CDTF">2006-08-16T00:00:00Z</dcterms:created>
  <dcterms:modified xsi:type="dcterms:W3CDTF">2012-06-27T21:12:02Z</dcterms:modified>
</cp:coreProperties>
</file>